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docx" ContentType="application/vnd.openxmlformats-officedocument.wordprocessingml.document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416" r:id="rId2"/>
    <p:sldId id="364" r:id="rId3"/>
    <p:sldId id="402" r:id="rId4"/>
    <p:sldId id="403" r:id="rId5"/>
    <p:sldId id="404" r:id="rId6"/>
    <p:sldId id="408" r:id="rId7"/>
    <p:sldId id="409" r:id="rId8"/>
    <p:sldId id="410" r:id="rId9"/>
    <p:sldId id="411" r:id="rId10"/>
    <p:sldId id="412" r:id="rId11"/>
    <p:sldId id="413" r:id="rId12"/>
    <p:sldId id="414" r:id="rId13"/>
    <p:sldId id="415" r:id="rId14"/>
    <p:sldId id="417" r:id="rId15"/>
  </p:sldIdLst>
  <p:sldSz cx="12195175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00"/>
    <a:srgbClr val="008080"/>
    <a:srgbClr val="5DA1CB"/>
    <a:srgbClr val="339933"/>
    <a:srgbClr val="5AC349"/>
    <a:srgbClr val="4274B0"/>
    <a:srgbClr val="4577C7"/>
    <a:srgbClr val="2EDEBC"/>
    <a:srgbClr val="D9ECF5"/>
    <a:srgbClr val="4172A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 horzBarState="maximized">
    <p:restoredLeft sz="15361" autoAdjust="0"/>
    <p:restoredTop sz="94660"/>
  </p:normalViewPr>
  <p:slideViewPr>
    <p:cSldViewPr>
      <p:cViewPr varScale="1">
        <p:scale>
          <a:sx n="99" d="100"/>
          <a:sy n="99" d="100"/>
        </p:scale>
        <p:origin x="-678" y="-90"/>
      </p:cViewPr>
      <p:guideLst>
        <p:guide orient="horz" pos="2160"/>
        <p:guide pos="384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image" Target="../media/image5.e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image" Target="../media/image8.e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image" Target="../media/image11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F6AC2F2-7D5E-4B19-8F8A-AF610728EDB0}" type="datetimeFigureOut">
              <a:rPr lang="zh-CN" altLang="en-US" smtClean="0"/>
              <a:t>2023-11-28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DBE115-2331-432A-84F8-CF80B7608A6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581405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759" y="1135287"/>
            <a:ext cx="10975658" cy="4525963"/>
          </a:xfrm>
        </p:spPr>
        <p:txBody>
          <a:bodyPr>
            <a:normAutofit/>
          </a:bodyPr>
          <a:lstStyle>
            <a:lvl1pPr marL="0" indent="719138">
              <a:lnSpc>
                <a:spcPct val="150000"/>
              </a:lnSpc>
              <a:buFontTx/>
              <a:buNone/>
              <a:defRPr sz="280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>
              <a:lnSpc>
                <a:spcPct val="150000"/>
              </a:lnSpc>
              <a:buFontTx/>
              <a:buNone/>
              <a:defRPr sz="240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914400" indent="0">
              <a:lnSpc>
                <a:spcPct val="150000"/>
              </a:lnSpc>
              <a:buFontTx/>
              <a:buNone/>
              <a:defRPr sz="240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371600" indent="0">
              <a:lnSpc>
                <a:spcPct val="150000"/>
              </a:lnSpc>
              <a:buFontTx/>
              <a:buNone/>
              <a:defRPr sz="240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1828800" indent="0">
              <a:lnSpc>
                <a:spcPct val="150000"/>
              </a:lnSpc>
              <a:buFontTx/>
              <a:buNone/>
              <a:defRPr sz="240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C67D8-3E43-4364-A6C9-6E7FE31DF974}" type="datetimeFigureOut">
              <a:rPr lang="zh-CN" altLang="en-US" smtClean="0"/>
              <a:t>2023-11-28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0DAA2-2DF8-4DCF-A16B-ACF706C6B37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568229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336" y="4406903"/>
            <a:ext cx="10365899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336" y="2906713"/>
            <a:ext cx="10365899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C67D8-3E43-4364-A6C9-6E7FE31DF974}" type="datetimeFigureOut">
              <a:rPr lang="zh-CN" altLang="en-US" smtClean="0"/>
              <a:t>2023-11-28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0DAA2-2DF8-4DCF-A16B-ACF706C6B37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383220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638" y="2130428"/>
            <a:ext cx="10365899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9276" y="3886200"/>
            <a:ext cx="8536623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C67D8-3E43-4364-A6C9-6E7FE31DF974}" type="datetimeFigureOut">
              <a:rPr lang="zh-CN" altLang="en-US" smtClean="0"/>
              <a:t>2023-11-28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0DAA2-2DF8-4DCF-A16B-ACF706C6B37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356353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13012" y="1600203"/>
            <a:ext cx="7217596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233863" y="1600203"/>
            <a:ext cx="721759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C67D8-3E43-4364-A6C9-6E7FE31DF974}" type="datetimeFigureOut">
              <a:rPr lang="zh-CN" altLang="en-US" smtClean="0"/>
              <a:t>2023-11-28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0DAA2-2DF8-4DCF-A16B-ACF706C6B37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505561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759" y="274638"/>
            <a:ext cx="10975658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759" y="1535113"/>
            <a:ext cx="538832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759" y="2174875"/>
            <a:ext cx="53883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4981" y="1535113"/>
            <a:ext cx="539043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4981" y="2174875"/>
            <a:ext cx="539043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C67D8-3E43-4364-A6C9-6E7FE31DF974}" type="datetimeFigureOut">
              <a:rPr lang="zh-CN" altLang="en-US" smtClean="0"/>
              <a:t>2023-11-28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0DAA2-2DF8-4DCF-A16B-ACF706C6B37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558955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C67D8-3E43-4364-A6C9-6E7FE31DF974}" type="datetimeFigureOut">
              <a:rPr lang="zh-CN" altLang="en-US" smtClean="0"/>
              <a:t>2023-11-28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0DAA2-2DF8-4DCF-A16B-ACF706C6B37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103695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C67D8-3E43-4364-A6C9-6E7FE31DF974}" type="datetimeFigureOut">
              <a:rPr lang="zh-CN" altLang="en-US" smtClean="0"/>
              <a:t>2023-11-28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0DAA2-2DF8-4DCF-A16B-ACF706C6B37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6488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761" y="273050"/>
            <a:ext cx="4012129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974" y="273052"/>
            <a:ext cx="6817442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761" y="1435102"/>
            <a:ext cx="4012129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C67D8-3E43-4364-A6C9-6E7FE31DF974}" type="datetimeFigureOut">
              <a:rPr lang="zh-CN" altLang="en-US" smtClean="0"/>
              <a:t>2023-11-28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0DAA2-2DF8-4DCF-A16B-ACF706C6B37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457698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90341" y="4800600"/>
            <a:ext cx="7317105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90341" y="612775"/>
            <a:ext cx="7317105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90341" y="5367338"/>
            <a:ext cx="7317105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C67D8-3E43-4364-A6C9-6E7FE31DF974}" type="datetimeFigureOut">
              <a:rPr lang="zh-CN" altLang="en-US" smtClean="0"/>
              <a:t>2023-11-28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0DAA2-2DF8-4DCF-A16B-ACF706C6B37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871665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C67D8-3E43-4364-A6C9-6E7FE31DF974}" type="datetimeFigureOut">
              <a:rPr lang="zh-CN" altLang="en-US" smtClean="0"/>
              <a:t>2023-11-28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0DAA2-2DF8-4DCF-A16B-ACF706C6B37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072888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11792903" y="274639"/>
            <a:ext cx="3658553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13014" y="274639"/>
            <a:ext cx="10776639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C67D8-3E43-4364-A6C9-6E7FE31DF974}" type="datetimeFigureOut">
              <a:rPr lang="zh-CN" altLang="en-US" smtClean="0"/>
              <a:t>2023-11-28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0DAA2-2DF8-4DCF-A16B-ACF706C6B37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6528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8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759" y="1135287"/>
            <a:ext cx="10975658" cy="4525963"/>
          </a:xfrm>
        </p:spPr>
        <p:txBody>
          <a:bodyPr>
            <a:normAutofit/>
          </a:bodyPr>
          <a:lstStyle>
            <a:lvl1pPr marL="0" indent="719138">
              <a:lnSpc>
                <a:spcPct val="150000"/>
              </a:lnSpc>
              <a:buFontTx/>
              <a:buNone/>
              <a:defRPr sz="280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>
              <a:lnSpc>
                <a:spcPct val="150000"/>
              </a:lnSpc>
              <a:buFontTx/>
              <a:buNone/>
              <a:defRPr sz="240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914400" indent="0">
              <a:lnSpc>
                <a:spcPct val="150000"/>
              </a:lnSpc>
              <a:buFontTx/>
              <a:buNone/>
              <a:defRPr sz="240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371600" indent="0">
              <a:lnSpc>
                <a:spcPct val="150000"/>
              </a:lnSpc>
              <a:buFontTx/>
              <a:buNone/>
              <a:defRPr sz="240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1828800" indent="0">
              <a:lnSpc>
                <a:spcPct val="150000"/>
              </a:lnSpc>
              <a:buFontTx/>
              <a:buNone/>
              <a:defRPr sz="240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C67D8-3E43-4364-A6C9-6E7FE31DF974}" type="datetimeFigureOut">
              <a:rPr lang="zh-CN" altLang="en-US" smtClean="0"/>
              <a:t>2023-11-28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0DAA2-2DF8-4DCF-A16B-ACF706C6B37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425989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09759" y="274638"/>
            <a:ext cx="10975658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759" y="1600203"/>
            <a:ext cx="10975658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09760" y="6356353"/>
            <a:ext cx="284554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9C67D8-3E43-4364-A6C9-6E7FE31DF974}" type="datetimeFigureOut">
              <a:rPr lang="zh-CN" altLang="en-US" smtClean="0"/>
              <a:t>2023-11-28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166685" y="6356353"/>
            <a:ext cx="38618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739875" y="6356353"/>
            <a:ext cx="284554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10DAA2-2DF8-4DCF-A16B-ACF706C6B37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514247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49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2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24WLELXGKFAX7-10.TIF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2.emf"/><Relationship Id="rId4" Type="http://schemas.openxmlformats.org/officeDocument/2006/relationships/package" Target="../embeddings/Microsoft_Word_Document1.docx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23WLGKQGYJ-18.TIF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4.emf"/><Relationship Id="rId4" Type="http://schemas.openxmlformats.org/officeDocument/2006/relationships/package" Target="../embeddings/Microsoft_Word_Document2.docx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emf"/><Relationship Id="rId3" Type="http://schemas.openxmlformats.org/officeDocument/2006/relationships/oleObject" Target="../embeddings/oleObject3.bin"/><Relationship Id="rId7" Type="http://schemas.openxmlformats.org/officeDocument/2006/relationships/package" Target="../embeddings/Microsoft_Word_Document4.docx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4.bin"/><Relationship Id="rId5" Type="http://schemas.openxmlformats.org/officeDocument/2006/relationships/image" Target="../media/image5.emf"/><Relationship Id="rId4" Type="http://schemas.openxmlformats.org/officeDocument/2006/relationships/package" Target="../embeddings/Microsoft_Word_Document3.docx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24WLELXGKFAX7-13.TIF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emf"/><Relationship Id="rId3" Type="http://schemas.openxmlformats.org/officeDocument/2006/relationships/oleObject" Target="../embeddings/oleObject5.bin"/><Relationship Id="rId7" Type="http://schemas.openxmlformats.org/officeDocument/2006/relationships/package" Target="../embeddings/Microsoft_Word_Document6.docx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6.bin"/><Relationship Id="rId5" Type="http://schemas.openxmlformats.org/officeDocument/2006/relationships/image" Target="../media/image8.emf"/><Relationship Id="rId4" Type="http://schemas.openxmlformats.org/officeDocument/2006/relationships/package" Target="../embeddings/Microsoft_Word_Document5.docx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24ELJSWL-217.TIF" TargetMode="Externa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emf"/><Relationship Id="rId3" Type="http://schemas.openxmlformats.org/officeDocument/2006/relationships/oleObject" Target="../embeddings/oleObject7.bin"/><Relationship Id="rId7" Type="http://schemas.openxmlformats.org/officeDocument/2006/relationships/package" Target="../embeddings/Microsoft_Word_Document8.docx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8.bin"/><Relationship Id="rId5" Type="http://schemas.openxmlformats.org/officeDocument/2006/relationships/image" Target="../media/image11.emf"/><Relationship Id="rId4" Type="http://schemas.openxmlformats.org/officeDocument/2006/relationships/package" Target="../embeddings/Microsoft_Word_Document7.docx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-2615381" y="2128332"/>
            <a:ext cx="4035721" cy="1915887"/>
          </a:xfrm>
          <a:prstGeom prst="rect">
            <a:avLst/>
          </a:prstGeom>
          <a:solidFill>
            <a:srgbClr val="2038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矩形 29"/>
          <p:cNvSpPr/>
          <p:nvPr/>
        </p:nvSpPr>
        <p:spPr>
          <a:xfrm rot="2700000">
            <a:off x="750010" y="2402180"/>
            <a:ext cx="1368193" cy="1368193"/>
          </a:xfrm>
          <a:prstGeom prst="rect">
            <a:avLst/>
          </a:prstGeom>
          <a:solidFill>
            <a:srgbClr val="D76739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宋体"/>
              <a:cs typeface="+mn-cs"/>
            </a:endParaRPr>
          </a:p>
        </p:txBody>
      </p:sp>
      <p:sp>
        <p:nvSpPr>
          <p:cNvPr id="31" name="矩形 30"/>
          <p:cNvSpPr/>
          <p:nvPr/>
        </p:nvSpPr>
        <p:spPr>
          <a:xfrm rot="2700000">
            <a:off x="1853888" y="4332608"/>
            <a:ext cx="370728" cy="370728"/>
          </a:xfrm>
          <a:prstGeom prst="rect">
            <a:avLst/>
          </a:prstGeom>
          <a:solidFill>
            <a:srgbClr val="D76739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宋体"/>
              <a:cs typeface="+mn-cs"/>
            </a:endParaRPr>
          </a:p>
        </p:txBody>
      </p:sp>
      <p:sp>
        <p:nvSpPr>
          <p:cNvPr id="32" name="矩形 31"/>
          <p:cNvSpPr/>
          <p:nvPr/>
        </p:nvSpPr>
        <p:spPr>
          <a:xfrm rot="2700000">
            <a:off x="2525421" y="4289397"/>
            <a:ext cx="181545" cy="181545"/>
          </a:xfrm>
          <a:prstGeom prst="rect">
            <a:avLst/>
          </a:prstGeom>
          <a:solidFill>
            <a:srgbClr val="D76739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宋体"/>
              <a:cs typeface="+mn-cs"/>
            </a:endParaRPr>
          </a:p>
        </p:txBody>
      </p:sp>
      <p:cxnSp>
        <p:nvCxnSpPr>
          <p:cNvPr id="34" name="直接连接符 33"/>
          <p:cNvCxnSpPr/>
          <p:nvPr/>
        </p:nvCxnSpPr>
        <p:spPr>
          <a:xfrm>
            <a:off x="9371703" y="891685"/>
            <a:ext cx="2702548" cy="2848081"/>
          </a:xfrm>
          <a:prstGeom prst="line">
            <a:avLst/>
          </a:prstGeom>
          <a:noFill/>
          <a:ln w="2540" cap="flat" cmpd="sng" algn="ctr">
            <a:solidFill>
              <a:srgbClr val="D76739">
                <a:alpha val="21000"/>
              </a:srgbClr>
            </a:solidFill>
            <a:prstDash val="solid"/>
            <a:miter lim="800000"/>
          </a:ln>
          <a:effectLst/>
        </p:spPr>
      </p:cxnSp>
      <p:sp>
        <p:nvSpPr>
          <p:cNvPr id="36" name="文本框 12"/>
          <p:cNvSpPr txBox="1"/>
          <p:nvPr/>
        </p:nvSpPr>
        <p:spPr>
          <a:xfrm>
            <a:off x="2569195" y="2018675"/>
            <a:ext cx="9451104" cy="2135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4800" b="1" dirty="0">
                <a:solidFill>
                  <a:srgbClr val="002060"/>
                </a:solidFill>
                <a:latin typeface="黑体" pitchFamily="2" charset="-122"/>
                <a:ea typeface="黑体" pitchFamily="2" charset="-122"/>
              </a:rPr>
              <a:t>类型</a:t>
            </a:r>
            <a:r>
              <a:rPr lang="en-US" altLang="zh-CN" sz="4800" b="1" dirty="0">
                <a:solidFill>
                  <a:srgbClr val="002060"/>
                </a:solidFill>
                <a:latin typeface="黑体" pitchFamily="2" charset="-122"/>
                <a:ea typeface="黑体" pitchFamily="2" charset="-122"/>
              </a:rPr>
              <a:t>(</a:t>
            </a:r>
            <a:r>
              <a:rPr lang="zh-CN" altLang="en-US" sz="4800" b="1" dirty="0">
                <a:solidFill>
                  <a:srgbClr val="002060"/>
                </a:solidFill>
                <a:latin typeface="黑体" pitchFamily="2" charset="-122"/>
                <a:ea typeface="黑体" pitchFamily="2" charset="-122"/>
              </a:rPr>
              <a:t>三</a:t>
            </a:r>
            <a:r>
              <a:rPr lang="en-US" altLang="zh-CN" sz="4800" b="1" dirty="0">
                <a:solidFill>
                  <a:srgbClr val="002060"/>
                </a:solidFill>
                <a:latin typeface="黑体" pitchFamily="2" charset="-122"/>
                <a:ea typeface="黑体" pitchFamily="2" charset="-122"/>
              </a:rPr>
              <a:t>)</a:t>
            </a:r>
            <a:r>
              <a:rPr lang="zh-CN" altLang="en-US" sz="4800" b="1" dirty="0">
                <a:solidFill>
                  <a:srgbClr val="002060"/>
                </a:solidFill>
                <a:latin typeface="黑体" pitchFamily="2" charset="-122"/>
                <a:ea typeface="黑体" pitchFamily="2" charset="-122"/>
              </a:rPr>
              <a:t>　振动图像与波的图像</a:t>
            </a:r>
            <a:r>
              <a:rPr lang="zh-CN" altLang="en-US" sz="4800" b="1" dirty="0" smtClean="0">
                <a:solidFill>
                  <a:srgbClr val="002060"/>
                </a:solidFill>
                <a:latin typeface="黑体" pitchFamily="2" charset="-122"/>
                <a:ea typeface="黑体" pitchFamily="2" charset="-122"/>
              </a:rPr>
              <a:t>的</a:t>
            </a:r>
            <a:endParaRPr lang="en-US" altLang="zh-CN" sz="4800" b="1" dirty="0" smtClean="0">
              <a:solidFill>
                <a:srgbClr val="002060"/>
              </a:solidFill>
              <a:latin typeface="黑体" pitchFamily="2" charset="-122"/>
              <a:ea typeface="黑体" pitchFamily="2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4800" b="1" dirty="0">
                <a:solidFill>
                  <a:srgbClr val="002060"/>
                </a:solidFill>
                <a:latin typeface="黑体" pitchFamily="2" charset="-122"/>
                <a:ea typeface="黑体" pitchFamily="2" charset="-122"/>
              </a:rPr>
              <a:t> </a:t>
            </a:r>
            <a:r>
              <a:rPr lang="en-US" altLang="zh-CN" sz="4800" b="1" dirty="0" smtClean="0">
                <a:solidFill>
                  <a:srgbClr val="002060"/>
                </a:solidFill>
                <a:latin typeface="黑体" pitchFamily="2" charset="-122"/>
                <a:ea typeface="黑体" pitchFamily="2" charset="-122"/>
              </a:rPr>
              <a:t>         </a:t>
            </a:r>
            <a:r>
              <a:rPr lang="zh-CN" altLang="en-US" sz="4800" b="1" dirty="0" smtClean="0">
                <a:solidFill>
                  <a:srgbClr val="002060"/>
                </a:solidFill>
                <a:latin typeface="黑体" pitchFamily="2" charset="-122"/>
                <a:ea typeface="黑体" pitchFamily="2" charset="-122"/>
              </a:rPr>
              <a:t>综</a:t>
            </a:r>
            <a:r>
              <a:rPr lang="zh-CN" altLang="en-US" sz="4800" b="1" dirty="0">
                <a:solidFill>
                  <a:srgbClr val="002060"/>
                </a:solidFill>
                <a:latin typeface="黑体" pitchFamily="2" charset="-122"/>
                <a:ea typeface="黑体" pitchFamily="2" charset="-122"/>
              </a:rPr>
              <a:t>合</a:t>
            </a:r>
          </a:p>
        </p:txBody>
      </p:sp>
      <p:cxnSp>
        <p:nvCxnSpPr>
          <p:cNvPr id="42" name="直接连接符 41"/>
          <p:cNvCxnSpPr/>
          <p:nvPr/>
        </p:nvCxnSpPr>
        <p:spPr>
          <a:xfrm>
            <a:off x="9475969" y="-243408"/>
            <a:ext cx="1302138" cy="1135093"/>
          </a:xfrm>
          <a:prstGeom prst="line">
            <a:avLst/>
          </a:prstGeom>
          <a:noFill/>
          <a:ln w="2540" cap="flat" cmpd="sng" algn="ctr">
            <a:solidFill>
              <a:srgbClr val="D76739">
                <a:alpha val="21000"/>
              </a:srgbClr>
            </a:solidFill>
            <a:prstDash val="solid"/>
            <a:miter lim="800000"/>
          </a:ln>
          <a:effectLst/>
        </p:spPr>
      </p:cxnSp>
    </p:spTree>
    <p:extLst>
      <p:ext uri="{BB962C8B-B14F-4D97-AF65-F5344CB8AC3E}">
        <p14:creationId xmlns:p14="http://schemas.microsoft.com/office/powerpoint/2010/main" val="29230150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 decel="10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4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400" decel="100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400" decel="100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400" decel="100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400" decel="100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400" decel="100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400" decel="100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400" decel="100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400" decel="100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400" decel="100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400" decel="100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400" decel="100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400" decel="100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400" decel="100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400" decel="100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400" decel="100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400" decel="100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400" decel="100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400" decel="100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400" decel="100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400" decel="100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400" decel="100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400" decel="100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400" decel="100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400" decel="100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30" grpId="0" animBg="1"/>
      <p:bldP spid="31" grpId="0" animBg="1"/>
      <p:bldP spid="32" grpId="0" animBg="1"/>
      <p:bldP spid="3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336947" y="908720"/>
            <a:ext cx="11320476" cy="4752528"/>
          </a:xfrm>
        </p:spPr>
        <p:txBody>
          <a:bodyPr>
            <a:normAutofit/>
          </a:bodyPr>
          <a:lstStyle/>
          <a:p>
            <a:pPr indent="713740" algn="just">
              <a:lnSpc>
                <a:spcPct val="170000"/>
              </a:lnSpc>
              <a:spcAft>
                <a:spcPts val="0"/>
              </a:spcAft>
              <a:tabLst>
                <a:tab pos="5941060" algn="l"/>
              </a:tabLst>
            </a:pPr>
            <a:r>
              <a:rPr lang="en-US" altLang="zh-CN" b="1" kern="100" dirty="0">
                <a:solidFill>
                  <a:srgbClr val="7030A0"/>
                </a:solidFill>
                <a:latin typeface="Times New Roman"/>
                <a:ea typeface="方正细黑一简体"/>
                <a:cs typeface="Courier New"/>
              </a:rPr>
              <a:t>[</a:t>
            </a:r>
            <a:r>
              <a:rPr lang="zh-CN" altLang="zh-CN" b="1" kern="100" dirty="0">
                <a:solidFill>
                  <a:srgbClr val="7030A0"/>
                </a:solidFill>
                <a:latin typeface="Times New Roman"/>
                <a:ea typeface="方正细黑一简体"/>
                <a:cs typeface="Times New Roman"/>
              </a:rPr>
              <a:t>典例</a:t>
            </a:r>
            <a:r>
              <a:rPr lang="en-US" altLang="zh-CN" b="1" kern="100" dirty="0">
                <a:solidFill>
                  <a:srgbClr val="7030A0"/>
                </a:solidFill>
                <a:latin typeface="Times New Roman"/>
                <a:ea typeface="方正细黑一简体"/>
                <a:cs typeface="Courier New"/>
              </a:rPr>
              <a:t>]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　一列横波在某介质中沿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x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轴传播，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t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＝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0.75 s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时的波形图如图甲所示，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x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＝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1.5 m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处的质点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P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的振动图像如图乙所示，则下列说法正确的是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　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 )</a:t>
            </a:r>
            <a:endParaRPr lang="zh-CN" altLang="zh-CN" sz="1050" kern="100" dirty="0">
              <a:latin typeface="宋体"/>
              <a:cs typeface="Courier New"/>
            </a:endParaRPr>
          </a:p>
          <a:p>
            <a:endParaRPr lang="zh-CN" altLang="en-US" dirty="0"/>
          </a:p>
        </p:txBody>
      </p:sp>
      <p:pic>
        <p:nvPicPr>
          <p:cNvPr id="1026" name="Picture 2" descr="24WLELXGKFAX7-10.TIF"/>
          <p:cNvPicPr>
            <a:picLocks noChangeAspect="1" noChangeArrowheads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0399" y="3020955"/>
            <a:ext cx="6840760" cy="22802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85228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1"/>
          </p:nvPr>
        </p:nvSpPr>
        <p:spPr>
          <a:xfrm>
            <a:off x="609759" y="199185"/>
            <a:ext cx="10975658" cy="6398168"/>
          </a:xfrm>
        </p:spPr>
        <p:txBody>
          <a:bodyPr/>
          <a:lstStyle/>
          <a:p>
            <a:pPr indent="713740" algn="just">
              <a:lnSpc>
                <a:spcPct val="170000"/>
              </a:lnSpc>
              <a:spcAft>
                <a:spcPts val="0"/>
              </a:spcAft>
              <a:tabLst>
                <a:tab pos="594106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A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．图甲中质点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N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速度方向沿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y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轴正方向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lnSpc>
                <a:spcPct val="170000"/>
              </a:lnSpc>
              <a:spcAft>
                <a:spcPts val="0"/>
              </a:spcAft>
              <a:tabLst>
                <a:tab pos="594106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B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．图甲中质点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M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的速度与加速度均为零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lnSpc>
                <a:spcPct val="170000"/>
              </a:lnSpc>
              <a:spcAft>
                <a:spcPts val="0"/>
              </a:spcAft>
              <a:tabLst>
                <a:tab pos="594106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C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．再经过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t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＝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0.5 s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质点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L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与质点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N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的位移相同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lnSpc>
                <a:spcPct val="170000"/>
              </a:lnSpc>
              <a:spcAft>
                <a:spcPts val="0"/>
              </a:spcAft>
              <a:tabLst>
                <a:tab pos="594106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D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．再经过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t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＝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1.75 s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质点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P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第一次到达波谷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lnSpc>
                <a:spcPct val="170000"/>
              </a:lnSpc>
              <a:spcAft>
                <a:spcPts val="0"/>
              </a:spcAft>
              <a:tabLst>
                <a:tab pos="5941060" algn="l"/>
              </a:tabLst>
            </a:pPr>
            <a:r>
              <a:rPr lang="en-US" altLang="zh-CN" b="1" kern="100" dirty="0">
                <a:solidFill>
                  <a:srgbClr val="FF0000"/>
                </a:solidFill>
                <a:latin typeface="Times New Roman"/>
                <a:ea typeface="方正细黑一简体"/>
                <a:cs typeface="Courier New"/>
              </a:rPr>
              <a:t>[</a:t>
            </a:r>
            <a:r>
              <a:rPr lang="zh-CN" altLang="zh-CN" b="1" kern="100" dirty="0">
                <a:solidFill>
                  <a:srgbClr val="FF0000"/>
                </a:solidFill>
                <a:latin typeface="Times New Roman"/>
                <a:ea typeface="方正细黑一简体"/>
                <a:cs typeface="Times New Roman"/>
              </a:rPr>
              <a:t>答案</a:t>
            </a:r>
            <a:r>
              <a:rPr lang="en-US" altLang="zh-CN" b="1" kern="100" dirty="0">
                <a:solidFill>
                  <a:srgbClr val="FF0000"/>
                </a:solidFill>
                <a:latin typeface="Times New Roman"/>
                <a:ea typeface="方正细黑一简体"/>
                <a:cs typeface="Courier New"/>
              </a:rPr>
              <a:t>]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　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A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lnSpc>
                <a:spcPct val="170000"/>
              </a:lnSpc>
              <a:spcAft>
                <a:spcPts val="0"/>
              </a:spcAft>
              <a:tabLst>
                <a:tab pos="5941060" algn="l"/>
              </a:tabLst>
            </a:pPr>
            <a:r>
              <a:rPr lang="en-US" altLang="zh-CN" b="1" kern="100" dirty="0">
                <a:solidFill>
                  <a:srgbClr val="FF0000"/>
                </a:solidFill>
                <a:latin typeface="Times New Roman"/>
                <a:ea typeface="方正细黑一简体"/>
                <a:cs typeface="Courier New"/>
              </a:rPr>
              <a:t>[</a:t>
            </a:r>
            <a:r>
              <a:rPr lang="zh-CN" altLang="zh-CN" b="1" kern="100" dirty="0">
                <a:solidFill>
                  <a:srgbClr val="FF0000"/>
                </a:solidFill>
                <a:latin typeface="Times New Roman"/>
                <a:ea typeface="方正细黑一简体"/>
                <a:cs typeface="Times New Roman"/>
              </a:rPr>
              <a:t>解析</a:t>
            </a:r>
            <a:r>
              <a:rPr lang="en-US" altLang="zh-CN" b="1" kern="100" dirty="0">
                <a:solidFill>
                  <a:srgbClr val="FF0000"/>
                </a:solidFill>
                <a:latin typeface="Times New Roman"/>
                <a:ea typeface="方正细黑一简体"/>
                <a:cs typeface="Courier New"/>
              </a:rPr>
              <a:t>]</a:t>
            </a:r>
            <a:r>
              <a:rPr lang="zh-CN" altLang="zh-CN" b="1" kern="100" dirty="0">
                <a:solidFill>
                  <a:srgbClr val="7030A0"/>
                </a:solidFill>
                <a:latin typeface="Times New Roman"/>
                <a:ea typeface="方正细黑一简体"/>
                <a:cs typeface="Times New Roman"/>
              </a:rPr>
              <a:t>　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由题图乙可知质点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P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在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t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＝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0.75 s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时沿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y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轴负方向运动，结合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“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同侧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”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法可得该波沿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x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轴负方向传播，故题图甲中质点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N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速度方向沿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y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轴正方向，故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A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正确</a:t>
            </a: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；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2431704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1"/>
          </p:nvPr>
        </p:nvSpPr>
        <p:spPr>
          <a:xfrm>
            <a:off x="594537" y="980728"/>
            <a:ext cx="10975658" cy="4525963"/>
          </a:xfrm>
        </p:spPr>
        <p:txBody>
          <a:bodyPr/>
          <a:lstStyle/>
          <a:p>
            <a:pPr indent="713740" algn="just">
              <a:lnSpc>
                <a:spcPct val="170000"/>
              </a:lnSpc>
              <a:spcAft>
                <a:spcPts val="0"/>
              </a:spcAft>
              <a:tabLst>
                <a:tab pos="5941060" algn="l"/>
              </a:tabLst>
            </a:pP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题图甲中质点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M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的速度为零，加速度最大，故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B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错误；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lnSpc>
                <a:spcPct val="170000"/>
              </a:lnSpc>
              <a:spcAft>
                <a:spcPts val="0"/>
              </a:spcAft>
              <a:tabLst>
                <a:tab pos="5941060" algn="l"/>
              </a:tabLst>
            </a:pP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再经过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t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＝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0.5 s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质点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L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与质点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N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分别位于波谷与波峰，位移不同，故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C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错误；</a:t>
            </a:r>
            <a:endParaRPr lang="zh-CN" altLang="zh-CN" sz="1050" kern="100" dirty="0">
              <a:latin typeface="宋体"/>
              <a:cs typeface="Courier New"/>
            </a:endParaRPr>
          </a:p>
          <a:p>
            <a:endParaRPr lang="zh-CN" altLang="en-US" dirty="0"/>
          </a:p>
        </p:txBody>
      </p:sp>
      <p:graphicFrame>
        <p:nvGraphicFramePr>
          <p:cNvPr id="5" name="对象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14486096"/>
              </p:ext>
            </p:extLst>
          </p:nvPr>
        </p:nvGraphicFramePr>
        <p:xfrm>
          <a:off x="811751" y="3481735"/>
          <a:ext cx="10367962" cy="2395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8" name="文档" r:id="rId4" imgW="10367808" imgH="2395714" progId="Word.Document.12">
                  <p:embed/>
                </p:oleObj>
              </mc:Choice>
              <mc:Fallback>
                <p:oleObj name="文档" r:id="rId4" imgW="10367808" imgH="2395714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811751" y="3481735"/>
                        <a:ext cx="10367962" cy="23955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9456279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1"/>
          </p:nvPr>
        </p:nvSpPr>
        <p:spPr>
          <a:xfrm>
            <a:off x="408955" y="260648"/>
            <a:ext cx="10975658" cy="4525963"/>
          </a:xfrm>
        </p:spPr>
        <p:txBody>
          <a:bodyPr/>
          <a:lstStyle/>
          <a:p>
            <a:pPr indent="713740" algn="just">
              <a:lnSpc>
                <a:spcPct val="170000"/>
              </a:lnSpc>
              <a:spcAft>
                <a:spcPts val="0"/>
              </a:spcAft>
              <a:tabLst>
                <a:tab pos="5941060" algn="l"/>
              </a:tabLst>
            </a:pPr>
            <a:r>
              <a:rPr lang="en-US" altLang="zh-CN" b="1" kern="100" dirty="0">
                <a:solidFill>
                  <a:srgbClr val="7030A0"/>
                </a:solidFill>
                <a:latin typeface="Times New Roman"/>
                <a:ea typeface="方正细黑一简体"/>
                <a:cs typeface="Courier New"/>
              </a:rPr>
              <a:t>[</a:t>
            </a:r>
            <a:r>
              <a:rPr lang="zh-CN" altLang="zh-CN" b="1" kern="100" dirty="0">
                <a:solidFill>
                  <a:srgbClr val="7030A0"/>
                </a:solidFill>
                <a:latin typeface="Times New Roman"/>
                <a:ea typeface="方正细黑一简体"/>
                <a:cs typeface="Times New Roman"/>
              </a:rPr>
              <a:t>思维建模</a:t>
            </a:r>
            <a:r>
              <a:rPr lang="en-US" altLang="zh-CN" b="1" kern="100" dirty="0">
                <a:solidFill>
                  <a:srgbClr val="7030A0"/>
                </a:solidFill>
                <a:latin typeface="Times New Roman"/>
                <a:ea typeface="方正细黑一简体"/>
                <a:cs typeface="Courier New"/>
              </a:rPr>
              <a:t>]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ctr">
              <a:lnSpc>
                <a:spcPct val="170000"/>
              </a:lnSpc>
              <a:spcAft>
                <a:spcPts val="0"/>
              </a:spcAft>
              <a:tabLst>
                <a:tab pos="5941060" algn="l"/>
              </a:tabLst>
            </a:pPr>
            <a:r>
              <a:rPr lang="zh-CN" altLang="zh-CN" b="1" kern="100" dirty="0">
                <a:solidFill>
                  <a:srgbClr val="7030A0"/>
                </a:solidFill>
                <a:latin typeface="Times New Roman"/>
                <a:ea typeface="方正细黑一简体"/>
                <a:cs typeface="Times New Roman"/>
              </a:rPr>
              <a:t>振动图像与波的图像综合问题的思路分析</a:t>
            </a:r>
            <a:endParaRPr lang="zh-CN" altLang="zh-CN" sz="1050" kern="100" dirty="0">
              <a:latin typeface="宋体"/>
              <a:cs typeface="Courier New"/>
            </a:endParaRPr>
          </a:p>
          <a:p>
            <a:endParaRPr lang="zh-CN" altLang="en-US" dirty="0"/>
          </a:p>
        </p:txBody>
      </p:sp>
      <p:graphicFrame>
        <p:nvGraphicFramePr>
          <p:cNvPr id="3" name="表格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62817953"/>
              </p:ext>
            </p:extLst>
          </p:nvPr>
        </p:nvGraphicFramePr>
        <p:xfrm>
          <a:off x="408955" y="1975485"/>
          <a:ext cx="11017224" cy="4189819"/>
        </p:xfrm>
        <a:graphic>
          <a:graphicData uri="http://schemas.openxmlformats.org/drawingml/2006/table">
            <a:tbl>
              <a:tblPr/>
              <a:tblGrid>
                <a:gridCol w="1080120"/>
                <a:gridCol w="9937104"/>
              </a:tblGrid>
              <a:tr h="1607480">
                <a:tc>
                  <a:txBody>
                    <a:bodyPr/>
                    <a:lstStyle/>
                    <a:p>
                      <a:pPr algn="ctr">
                        <a:lnSpc>
                          <a:spcPct val="170000"/>
                        </a:lnSpc>
                        <a:spcAft>
                          <a:spcPts val="0"/>
                        </a:spcAft>
                        <a:tabLst>
                          <a:tab pos="5941060" algn="l"/>
                        </a:tabLst>
                      </a:pPr>
                      <a:r>
                        <a:rPr lang="zh-CN" sz="2800" b="1" kern="100" dirty="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一分</a:t>
                      </a:r>
                      <a:endParaRPr lang="zh-CN" sz="2800" kern="100" dirty="0">
                        <a:effectLst/>
                        <a:latin typeface="宋体"/>
                        <a:cs typeface="Courier New"/>
                      </a:endParaRPr>
                    </a:p>
                  </a:txBody>
                  <a:tcPr marL="53484" marR="53484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70000"/>
                        </a:lnSpc>
                        <a:spcAft>
                          <a:spcPts val="0"/>
                        </a:spcAft>
                        <a:tabLst>
                          <a:tab pos="5941060" algn="l"/>
                        </a:tabLst>
                      </a:pPr>
                      <a:r>
                        <a:rPr lang="zh-CN" sz="2800" b="1" kern="100" dirty="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分清振动图像与波的图像。此问题最简单，只要看清横坐标即可，横坐标为</a:t>
                      </a:r>
                      <a:r>
                        <a:rPr lang="en-US" sz="2800" b="1" i="1" kern="100" dirty="0">
                          <a:effectLst/>
                          <a:latin typeface="Times New Roman"/>
                          <a:ea typeface="方正细黑一简体"/>
                          <a:cs typeface="Courier New"/>
                        </a:rPr>
                        <a:t>x</a:t>
                      </a:r>
                      <a:r>
                        <a:rPr lang="zh-CN" sz="2800" b="1" kern="100" dirty="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则为波的图像，横坐标为</a:t>
                      </a:r>
                      <a:r>
                        <a:rPr lang="en-US" sz="2800" b="1" i="1" kern="100" dirty="0">
                          <a:effectLst/>
                          <a:latin typeface="Times New Roman"/>
                          <a:ea typeface="方正细黑一简体"/>
                          <a:cs typeface="Courier New"/>
                        </a:rPr>
                        <a:t>t</a:t>
                      </a:r>
                      <a:r>
                        <a:rPr lang="zh-CN" sz="2800" b="1" kern="100" dirty="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则为振动图像</a:t>
                      </a:r>
                      <a:endParaRPr lang="zh-CN" sz="2800" kern="100" dirty="0">
                        <a:effectLst/>
                        <a:latin typeface="宋体"/>
                        <a:cs typeface="Courier New"/>
                      </a:endParaRPr>
                    </a:p>
                  </a:txBody>
                  <a:tcPr marL="53484" marR="53484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131491">
                <a:tc>
                  <a:txBody>
                    <a:bodyPr/>
                    <a:lstStyle/>
                    <a:p>
                      <a:pPr algn="ctr">
                        <a:lnSpc>
                          <a:spcPct val="170000"/>
                        </a:lnSpc>
                        <a:spcAft>
                          <a:spcPts val="0"/>
                        </a:spcAft>
                        <a:tabLst>
                          <a:tab pos="5941060" algn="l"/>
                        </a:tabLst>
                      </a:pPr>
                      <a:r>
                        <a:rPr lang="zh-CN" sz="2800" b="1" kern="10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一看</a:t>
                      </a:r>
                      <a:endParaRPr lang="zh-CN" sz="2800" kern="100">
                        <a:effectLst/>
                        <a:latin typeface="宋体"/>
                        <a:cs typeface="Courier New"/>
                      </a:endParaRPr>
                    </a:p>
                  </a:txBody>
                  <a:tcPr marL="53484" marR="53484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70000"/>
                        </a:lnSpc>
                        <a:spcAft>
                          <a:spcPts val="0"/>
                        </a:spcAft>
                        <a:tabLst>
                          <a:tab pos="5941060" algn="l"/>
                        </a:tabLst>
                      </a:pPr>
                      <a:r>
                        <a:rPr lang="zh-CN" sz="2800" b="1" kern="100" dirty="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看清横、纵坐标的单位。尤其要注意单位前的数量级</a:t>
                      </a:r>
                      <a:endParaRPr lang="zh-CN" sz="2800" kern="100" dirty="0">
                        <a:effectLst/>
                        <a:latin typeface="宋体"/>
                        <a:cs typeface="Courier New"/>
                      </a:endParaRPr>
                    </a:p>
                  </a:txBody>
                  <a:tcPr marL="53484" marR="53484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565745">
                <a:tc rowSpan="2">
                  <a:txBody>
                    <a:bodyPr/>
                    <a:lstStyle/>
                    <a:p>
                      <a:pPr algn="ctr">
                        <a:lnSpc>
                          <a:spcPct val="170000"/>
                        </a:lnSpc>
                        <a:spcAft>
                          <a:spcPts val="0"/>
                        </a:spcAft>
                        <a:tabLst>
                          <a:tab pos="5941060" algn="l"/>
                        </a:tabLst>
                      </a:pPr>
                      <a:r>
                        <a:rPr lang="zh-CN" sz="2800" b="1" kern="10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二找</a:t>
                      </a:r>
                      <a:endParaRPr lang="zh-CN" sz="2800" kern="100">
                        <a:effectLst/>
                        <a:latin typeface="宋体"/>
                        <a:cs typeface="Courier New"/>
                      </a:endParaRPr>
                    </a:p>
                  </a:txBody>
                  <a:tcPr marL="53484" marR="53484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70000"/>
                        </a:lnSpc>
                        <a:spcAft>
                          <a:spcPts val="0"/>
                        </a:spcAft>
                        <a:tabLst>
                          <a:tab pos="5941060" algn="l"/>
                        </a:tabLst>
                      </a:pPr>
                      <a:r>
                        <a:rPr lang="zh-CN" sz="2800" b="1" kern="10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找准波的图像对应的时刻</a:t>
                      </a:r>
                      <a:endParaRPr lang="zh-CN" sz="2800" kern="100">
                        <a:effectLst/>
                        <a:latin typeface="宋体"/>
                        <a:cs typeface="Courier New"/>
                      </a:endParaRPr>
                    </a:p>
                  </a:txBody>
                  <a:tcPr marL="53484" marR="53484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565745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70000"/>
                        </a:lnSpc>
                        <a:spcAft>
                          <a:spcPts val="0"/>
                        </a:spcAft>
                        <a:tabLst>
                          <a:tab pos="5941060" algn="l"/>
                        </a:tabLst>
                      </a:pPr>
                      <a:r>
                        <a:rPr lang="zh-CN" sz="2800" b="1" kern="100" dirty="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找准振动图像对应的质点</a:t>
                      </a:r>
                      <a:endParaRPr lang="zh-CN" sz="2800" kern="100" dirty="0">
                        <a:effectLst/>
                        <a:latin typeface="宋体"/>
                        <a:cs typeface="Courier New"/>
                      </a:endParaRPr>
                    </a:p>
                  </a:txBody>
                  <a:tcPr marL="53484" marR="53484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62958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1"/>
          </p:nvPr>
        </p:nvSpPr>
        <p:spPr>
          <a:xfrm>
            <a:off x="609759" y="980728"/>
            <a:ext cx="10975658" cy="4525963"/>
          </a:xfrm>
        </p:spPr>
        <p:txBody>
          <a:bodyPr/>
          <a:lstStyle/>
          <a:p>
            <a:pPr indent="713740" algn="just">
              <a:lnSpc>
                <a:spcPct val="200000"/>
              </a:lnSpc>
              <a:spcAft>
                <a:spcPts val="0"/>
              </a:spcAft>
              <a:tabLst>
                <a:tab pos="594106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1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(2023·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全国乙卷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)</a:t>
            </a:r>
            <a:r>
              <a:rPr lang="en-US" altLang="zh-CN" b="1" kern="100" dirty="0">
                <a:solidFill>
                  <a:srgbClr val="7030A0"/>
                </a:solidFill>
                <a:latin typeface="Times New Roman"/>
                <a:ea typeface="方正细黑一简体"/>
                <a:cs typeface="Courier New"/>
              </a:rPr>
              <a:t>(</a:t>
            </a:r>
            <a:r>
              <a:rPr lang="zh-CN" altLang="zh-CN" b="1" kern="100" dirty="0">
                <a:solidFill>
                  <a:srgbClr val="7030A0"/>
                </a:solidFill>
                <a:latin typeface="Times New Roman"/>
                <a:ea typeface="方正细黑一简体"/>
                <a:cs typeface="Times New Roman"/>
              </a:rPr>
              <a:t>多选</a:t>
            </a:r>
            <a:r>
              <a:rPr lang="en-US" altLang="zh-CN" b="1" kern="100" dirty="0">
                <a:solidFill>
                  <a:srgbClr val="7030A0"/>
                </a:solidFill>
                <a:latin typeface="Times New Roman"/>
                <a:ea typeface="方正细黑一简体"/>
                <a:cs typeface="Courier New"/>
              </a:rPr>
              <a:t>)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一列简谐横波沿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x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轴传播，图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(a)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是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t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＝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0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时刻的波形图；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P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是介质中位于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x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＝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2 m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处的质点，其振动图像如图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(b)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所示，下列说法正确的是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　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 )</a:t>
            </a:r>
            <a:endParaRPr lang="zh-CN" altLang="zh-CN" sz="1050" kern="100" dirty="0">
              <a:effectLst/>
              <a:latin typeface="宋体"/>
              <a:cs typeface="Courier New"/>
            </a:endParaRPr>
          </a:p>
        </p:txBody>
      </p:sp>
      <p:sp>
        <p:nvSpPr>
          <p:cNvPr id="3" name="流程图: 离页连接符 2"/>
          <p:cNvSpPr/>
          <p:nvPr/>
        </p:nvSpPr>
        <p:spPr>
          <a:xfrm>
            <a:off x="4801443" y="3508"/>
            <a:ext cx="2376264" cy="833204"/>
          </a:xfrm>
          <a:prstGeom prst="flowChartOffpageConnector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5017467" y="-27384"/>
            <a:ext cx="1867819" cy="66402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lnSpc>
                <a:spcPct val="150000"/>
              </a:lnSpc>
              <a:spcBef>
                <a:spcPct val="20000"/>
              </a:spcBef>
              <a:tabLst>
                <a:tab pos="9685338" algn="l"/>
              </a:tabLst>
            </a:pPr>
            <a:r>
              <a:rPr lang="en-US" altLang="zh-CN" sz="2800" b="1" kern="100" dirty="0">
                <a:solidFill>
                  <a:srgbClr val="7030A0"/>
                </a:solidFill>
                <a:latin typeface="Times New Roman"/>
                <a:ea typeface="方正细黑一简体"/>
              </a:rPr>
              <a:t>[</a:t>
            </a:r>
            <a:r>
              <a:rPr lang="zh-CN" altLang="zh-CN" sz="2800" b="1" kern="100" dirty="0">
                <a:solidFill>
                  <a:srgbClr val="7030A0"/>
                </a:solidFill>
                <a:latin typeface="Times New Roman"/>
                <a:ea typeface="方正细黑一简体"/>
                <a:cs typeface="Times New Roman"/>
              </a:rPr>
              <a:t>考法全训</a:t>
            </a:r>
            <a:r>
              <a:rPr lang="en-US" altLang="zh-CN" sz="2800" b="1" kern="100" dirty="0">
                <a:solidFill>
                  <a:srgbClr val="7030A0"/>
                </a:solidFill>
                <a:latin typeface="Times New Roman"/>
                <a:ea typeface="方正细黑一简体"/>
              </a:rPr>
              <a:t>]</a:t>
            </a:r>
            <a:endParaRPr lang="zh-CN" altLang="zh-CN" sz="1100" kern="100" dirty="0">
              <a:latin typeface="宋体"/>
              <a:cs typeface="Courier New"/>
            </a:endParaRPr>
          </a:p>
        </p:txBody>
      </p:sp>
      <p:pic>
        <p:nvPicPr>
          <p:cNvPr id="5122" name="Picture 2" descr="23WLGKQGYJ-18.TIF"/>
          <p:cNvPicPr>
            <a:picLocks noChangeAspect="1" noChangeArrowheads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1243" y="3763716"/>
            <a:ext cx="7163990" cy="2617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62958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1"/>
          </p:nvPr>
        </p:nvSpPr>
        <p:spPr>
          <a:xfrm>
            <a:off x="609759" y="55169"/>
            <a:ext cx="10975658" cy="6686200"/>
          </a:xfrm>
        </p:spPr>
        <p:txBody>
          <a:bodyPr/>
          <a:lstStyle/>
          <a:p>
            <a:pPr indent="713740" algn="just">
              <a:spcAft>
                <a:spcPts val="0"/>
              </a:spcAft>
              <a:tabLst>
                <a:tab pos="594106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A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．波速为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2 m/s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spcAft>
                <a:spcPts val="0"/>
              </a:spcAft>
              <a:tabLst>
                <a:tab pos="594106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B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．波向左传播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spcAft>
                <a:spcPts val="0"/>
              </a:spcAft>
              <a:tabLst>
                <a:tab pos="594106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C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．波的振幅是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10 cm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spcAft>
                <a:spcPts val="0"/>
              </a:spcAft>
              <a:tabLst>
                <a:tab pos="5941060" algn="l"/>
              </a:tabLst>
            </a:pPr>
            <a:r>
              <a:rPr lang="en-US" altLang="zh-CN" b="1" kern="100" dirty="0" smtClean="0">
                <a:latin typeface="Times New Roman"/>
                <a:ea typeface="方正细黑一简体"/>
                <a:cs typeface="Courier New"/>
              </a:rPr>
              <a:t>D</a:t>
            </a: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．</a:t>
            </a:r>
            <a:r>
              <a:rPr lang="en-US" altLang="zh-CN" b="1" i="1" kern="100" dirty="0" smtClean="0">
                <a:latin typeface="Times New Roman"/>
                <a:ea typeface="方正细黑一简体"/>
                <a:cs typeface="Courier New"/>
              </a:rPr>
              <a:t>x</a:t>
            </a: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＝</a:t>
            </a:r>
            <a:r>
              <a:rPr lang="en-US" altLang="zh-CN" b="1" kern="100" dirty="0" smtClean="0">
                <a:latin typeface="Times New Roman"/>
                <a:ea typeface="方正细黑一简体"/>
                <a:cs typeface="Courier New"/>
              </a:rPr>
              <a:t>3 m</a:t>
            </a: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处的质点在</a:t>
            </a:r>
            <a:r>
              <a:rPr lang="en-US" altLang="zh-CN" b="1" i="1" kern="100" dirty="0" smtClean="0">
                <a:latin typeface="Times New Roman"/>
                <a:ea typeface="方正细黑一简体"/>
                <a:cs typeface="Courier New"/>
              </a:rPr>
              <a:t>t</a:t>
            </a: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＝</a:t>
            </a:r>
            <a:r>
              <a:rPr lang="en-US" altLang="zh-CN" b="1" kern="100" dirty="0" smtClean="0">
                <a:latin typeface="Times New Roman"/>
                <a:ea typeface="方正细黑一简体"/>
                <a:cs typeface="Courier New"/>
              </a:rPr>
              <a:t>7 s</a:t>
            </a: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时位于平衡位置</a:t>
            </a:r>
            <a:endParaRPr lang="zh-CN" altLang="zh-CN" sz="1050" kern="100" dirty="0" smtClean="0">
              <a:latin typeface="宋体"/>
              <a:cs typeface="Courier New"/>
            </a:endParaRPr>
          </a:p>
          <a:p>
            <a:pPr indent="713740" algn="just">
              <a:spcAft>
                <a:spcPts val="0"/>
              </a:spcAft>
              <a:tabLst>
                <a:tab pos="5941060" algn="l"/>
              </a:tabLst>
            </a:pPr>
            <a:r>
              <a:rPr lang="en-US" altLang="zh-CN" b="1" kern="100" dirty="0" smtClean="0">
                <a:latin typeface="Times New Roman"/>
                <a:ea typeface="方正细黑一简体"/>
                <a:cs typeface="Courier New"/>
              </a:rPr>
              <a:t>E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．质点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P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在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0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～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7 s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时间内运动的路程为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70 cm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spcAft>
                <a:spcPts val="0"/>
              </a:spcAft>
              <a:tabLst>
                <a:tab pos="5941060" algn="l"/>
              </a:tabLst>
            </a:pPr>
            <a:r>
              <a:rPr lang="zh-CN" altLang="zh-CN" b="1" kern="100" dirty="0">
                <a:solidFill>
                  <a:srgbClr val="FF0000"/>
                </a:solidFill>
                <a:latin typeface="Times New Roman"/>
                <a:ea typeface="方正细黑一简体"/>
                <a:cs typeface="Times New Roman"/>
              </a:rPr>
              <a:t>答案：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ABE</a:t>
            </a:r>
            <a:endParaRPr lang="zh-CN" altLang="zh-CN" sz="1050" kern="100" dirty="0">
              <a:latin typeface="宋体"/>
              <a:cs typeface="Courier New"/>
            </a:endParaRPr>
          </a:p>
          <a:p>
            <a:endParaRPr lang="zh-CN" altLang="en-US" dirty="0"/>
          </a:p>
        </p:txBody>
      </p:sp>
      <p:graphicFrame>
        <p:nvGraphicFramePr>
          <p:cNvPr id="2" name="对象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39844037"/>
              </p:ext>
            </p:extLst>
          </p:nvPr>
        </p:nvGraphicFramePr>
        <p:xfrm>
          <a:off x="624979" y="4581128"/>
          <a:ext cx="10367962" cy="20907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01" name="文档" r:id="rId4" imgW="10367808" imgH="2090131" progId="Word.Document.12">
                  <p:embed/>
                </p:oleObj>
              </mc:Choice>
              <mc:Fallback>
                <p:oleObj name="文档" r:id="rId4" imgW="10367808" imgH="2090131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624979" y="4581128"/>
                        <a:ext cx="10367962" cy="20907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9629582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1"/>
          </p:nvPr>
        </p:nvSpPr>
        <p:spPr>
          <a:xfrm>
            <a:off x="378513" y="253159"/>
            <a:ext cx="11263690" cy="4525963"/>
          </a:xfrm>
        </p:spPr>
        <p:txBody>
          <a:bodyPr/>
          <a:lstStyle/>
          <a:p>
            <a:pPr indent="713740" algn="just">
              <a:lnSpc>
                <a:spcPct val="200000"/>
              </a:lnSpc>
              <a:spcAft>
                <a:spcPts val="0"/>
              </a:spcAft>
              <a:tabLst>
                <a:tab pos="5941060" algn="l"/>
              </a:tabLst>
            </a:pP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由题图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(b)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可知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t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＝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0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时刻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P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点向下运动，根据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“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同侧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”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法可知波向左传播，故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B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正确；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lnSpc>
                <a:spcPct val="200000"/>
              </a:lnSpc>
              <a:spcAft>
                <a:spcPts val="0"/>
              </a:spcAft>
              <a:tabLst>
                <a:tab pos="5941060" algn="l"/>
              </a:tabLst>
            </a:pP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由题图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(a)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可知波的振幅为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5 cm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，故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C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错误；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>
              <a:lnSpc>
                <a:spcPct val="200000"/>
              </a:lnSpc>
            </a:pPr>
            <a:endParaRPr lang="zh-CN" altLang="en-US" dirty="0"/>
          </a:p>
        </p:txBody>
      </p:sp>
      <p:graphicFrame>
        <p:nvGraphicFramePr>
          <p:cNvPr id="2" name="对象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71100288"/>
              </p:ext>
            </p:extLst>
          </p:nvPr>
        </p:nvGraphicFramePr>
        <p:xfrm>
          <a:off x="408955" y="3273623"/>
          <a:ext cx="11022013" cy="29892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3" name="文档" r:id="rId4" imgW="11136114" imgH="3015518" progId="Word.Document.12">
                  <p:embed/>
                </p:oleObj>
              </mc:Choice>
              <mc:Fallback>
                <p:oleObj name="文档" r:id="rId4" imgW="11136114" imgH="3015518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408955" y="3273623"/>
                        <a:ext cx="11022013" cy="29892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对象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14385789"/>
              </p:ext>
            </p:extLst>
          </p:nvPr>
        </p:nvGraphicFramePr>
        <p:xfrm>
          <a:off x="522529" y="5254773"/>
          <a:ext cx="10367962" cy="1198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4" name="文档" r:id="rId7" imgW="10367808" imgH="1197857" progId="Word.Document.12">
                  <p:embed/>
                </p:oleObj>
              </mc:Choice>
              <mc:Fallback>
                <p:oleObj name="文档" r:id="rId7" imgW="10367808" imgH="1197857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522529" y="5254773"/>
                        <a:ext cx="10367962" cy="11985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9629582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1"/>
          </p:nvPr>
        </p:nvSpPr>
        <p:spPr>
          <a:xfrm>
            <a:off x="552971" y="404664"/>
            <a:ext cx="10975658" cy="4525963"/>
          </a:xfrm>
        </p:spPr>
        <p:txBody>
          <a:bodyPr/>
          <a:lstStyle/>
          <a:p>
            <a:pPr indent="713740" algn="just">
              <a:lnSpc>
                <a:spcPct val="200000"/>
              </a:lnSpc>
              <a:spcAft>
                <a:spcPts val="0"/>
              </a:spcAft>
              <a:tabLst>
                <a:tab pos="594106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2</a:t>
            </a: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．一根柔软轻绳水平静止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，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A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、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B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、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C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、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D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、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E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为绳上标记的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5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个点，彼此间隔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1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米排成一条直线，如图甲所示。现使标记点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A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在竖直方向上做简谐运动，运动图像如图乙所示，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2 s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时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AE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间第一次形成如图丙所示的波形，由此可判断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　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 )</a:t>
            </a:r>
            <a:endParaRPr lang="zh-CN" altLang="zh-CN" sz="1050" kern="100" dirty="0">
              <a:effectLst/>
              <a:latin typeface="宋体"/>
              <a:cs typeface="Courier New"/>
            </a:endParaRPr>
          </a:p>
        </p:txBody>
      </p:sp>
      <p:pic>
        <p:nvPicPr>
          <p:cNvPr id="6146" name="Picture 2" descr="24WLELXGKFAX7-13.TIF"/>
          <p:cNvPicPr>
            <a:picLocks noChangeAspect="1" noChangeArrowheads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9195" y="4019054"/>
            <a:ext cx="7056784" cy="19302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62958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1"/>
          </p:nvPr>
        </p:nvSpPr>
        <p:spPr>
          <a:xfrm>
            <a:off x="609759" y="442593"/>
            <a:ext cx="10975658" cy="5794719"/>
          </a:xfrm>
        </p:spPr>
        <p:txBody>
          <a:bodyPr>
            <a:normAutofit/>
          </a:bodyPr>
          <a:lstStyle/>
          <a:p>
            <a:pPr indent="713740" algn="just">
              <a:lnSpc>
                <a:spcPct val="170000"/>
              </a:lnSpc>
              <a:spcAft>
                <a:spcPts val="0"/>
              </a:spcAft>
              <a:tabLst>
                <a:tab pos="594106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A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．此时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B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点的振动方向向下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lnSpc>
                <a:spcPct val="170000"/>
              </a:lnSpc>
              <a:spcAft>
                <a:spcPts val="0"/>
              </a:spcAft>
              <a:tabLst>
                <a:tab pos="594106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B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A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点振动频率为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1 Hz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lnSpc>
                <a:spcPct val="170000"/>
              </a:lnSpc>
              <a:spcAft>
                <a:spcPts val="0"/>
              </a:spcAft>
              <a:tabLst>
                <a:tab pos="594106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C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．此后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B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、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D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两点运动状态始终相同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lnSpc>
                <a:spcPct val="170000"/>
              </a:lnSpc>
              <a:spcAft>
                <a:spcPts val="0"/>
              </a:spcAft>
              <a:tabLst>
                <a:tab pos="594106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D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．绳上波的传播速度为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2 m/s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lnSpc>
                <a:spcPct val="170000"/>
              </a:lnSpc>
              <a:spcAft>
                <a:spcPts val="0"/>
              </a:spcAft>
              <a:tabLst>
                <a:tab pos="5941060" algn="l"/>
              </a:tabLst>
            </a:pPr>
            <a:r>
              <a:rPr lang="zh-CN" altLang="zh-CN" b="1" kern="100" dirty="0">
                <a:solidFill>
                  <a:srgbClr val="FF0000"/>
                </a:solidFill>
                <a:latin typeface="Times New Roman"/>
                <a:ea typeface="方正细黑一简体"/>
                <a:cs typeface="Times New Roman"/>
              </a:rPr>
              <a:t>答案：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C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　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lnSpc>
                <a:spcPct val="170000"/>
              </a:lnSpc>
              <a:spcAft>
                <a:spcPts val="0"/>
              </a:spcAft>
              <a:tabLst>
                <a:tab pos="5941060" algn="l"/>
              </a:tabLst>
            </a:pPr>
            <a:r>
              <a:rPr lang="zh-CN" altLang="zh-CN" b="1" kern="100" dirty="0">
                <a:solidFill>
                  <a:srgbClr val="FF0000"/>
                </a:solidFill>
                <a:latin typeface="Times New Roman"/>
                <a:ea typeface="方正细黑一简体"/>
                <a:cs typeface="Times New Roman"/>
              </a:rPr>
              <a:t>解析：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由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“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同侧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”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法分析，波的传播方向向右，此时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B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点的振动方向应与传播方向在波形的同侧，即竖直向上，故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A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错误；</a:t>
            </a:r>
            <a:endParaRPr lang="zh-CN" altLang="zh-CN" sz="1050" kern="100" dirty="0">
              <a:effectLst/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val="29629582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1"/>
          </p:nvPr>
        </p:nvSpPr>
        <p:spPr>
          <a:xfrm>
            <a:off x="552971" y="3645024"/>
            <a:ext cx="10975658" cy="2005681"/>
          </a:xfrm>
        </p:spPr>
        <p:txBody>
          <a:bodyPr/>
          <a:lstStyle/>
          <a:p>
            <a:pPr indent="713740" algn="just">
              <a:lnSpc>
                <a:spcPct val="170000"/>
              </a:lnSpc>
              <a:spcAft>
                <a:spcPts val="0"/>
              </a:spcAft>
              <a:tabLst>
                <a:tab pos="5941060" algn="l"/>
              </a:tabLst>
            </a:pP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由于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B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、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D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两点的间隔为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1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个周期，由周期性可知，此后两点运动状态始终相同，故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C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正确；</a:t>
            </a:r>
            <a:endParaRPr lang="zh-CN" altLang="zh-CN" sz="1050" kern="100" dirty="0">
              <a:latin typeface="宋体"/>
              <a:cs typeface="Courier New"/>
            </a:endParaRPr>
          </a:p>
          <a:p>
            <a:endParaRPr lang="zh-CN" altLang="en-US" dirty="0"/>
          </a:p>
        </p:txBody>
      </p:sp>
      <p:graphicFrame>
        <p:nvGraphicFramePr>
          <p:cNvPr id="2" name="对象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83392235"/>
              </p:ext>
            </p:extLst>
          </p:nvPr>
        </p:nvGraphicFramePr>
        <p:xfrm>
          <a:off x="626169" y="501327"/>
          <a:ext cx="10367962" cy="3287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32" name="文档" r:id="rId4" imgW="10367808" imgH="3287987" progId="Word.Document.12">
                  <p:embed/>
                </p:oleObj>
              </mc:Choice>
              <mc:Fallback>
                <p:oleObj name="文档" r:id="rId4" imgW="10367808" imgH="3287987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626169" y="501327"/>
                        <a:ext cx="10367962" cy="32877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对象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93724212"/>
              </p:ext>
            </p:extLst>
          </p:nvPr>
        </p:nvGraphicFramePr>
        <p:xfrm>
          <a:off x="552971" y="5398789"/>
          <a:ext cx="10367962" cy="1198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33" name="文档" r:id="rId7" imgW="10367808" imgH="1197857" progId="Word.Document.12">
                  <p:embed/>
                </p:oleObj>
              </mc:Choice>
              <mc:Fallback>
                <p:oleObj name="文档" r:id="rId7" imgW="10367808" imgH="1197857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552971" y="5398789"/>
                        <a:ext cx="10367962" cy="11985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9629582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408955" y="548680"/>
            <a:ext cx="11305256" cy="5966120"/>
          </a:xfrm>
        </p:spPr>
        <p:txBody>
          <a:bodyPr/>
          <a:lstStyle/>
          <a:p>
            <a:pPr indent="625475" algn="just">
              <a:lnSpc>
                <a:spcPct val="170000"/>
              </a:lnSpc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3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．图甲为一列简谐横波在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t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＝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0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时的波形图，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Q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是平衡位置为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x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＝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4 m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的质点，图乙为质点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Q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的振动图像。求：</a:t>
            </a:r>
            <a:endParaRPr lang="zh-CN" altLang="zh-CN" b="1" kern="100" dirty="0">
              <a:latin typeface="宋体"/>
              <a:cs typeface="Courier New"/>
            </a:endParaRPr>
          </a:p>
          <a:p>
            <a:pPr indent="625475" algn="just">
              <a:lnSpc>
                <a:spcPct val="170000"/>
              </a:lnSpc>
            </a:pPr>
            <a:endParaRPr lang="en-US" altLang="zh-CN" b="1" kern="100" dirty="0" smtClean="0">
              <a:latin typeface="Times New Roman"/>
              <a:ea typeface="方正细黑一简体"/>
              <a:cs typeface="Courier New"/>
            </a:endParaRPr>
          </a:p>
          <a:p>
            <a:pPr indent="625475" algn="just">
              <a:lnSpc>
                <a:spcPct val="170000"/>
              </a:lnSpc>
            </a:pPr>
            <a:endParaRPr lang="en-US" altLang="zh-CN" b="1" kern="100" dirty="0">
              <a:latin typeface="Times New Roman"/>
              <a:ea typeface="方正细黑一简体"/>
              <a:cs typeface="Courier New"/>
            </a:endParaRPr>
          </a:p>
          <a:p>
            <a:pPr indent="625475" algn="just">
              <a:lnSpc>
                <a:spcPct val="170000"/>
              </a:lnSpc>
            </a:pPr>
            <a:endParaRPr lang="en-US" altLang="zh-CN" b="1" kern="100" dirty="0" smtClean="0">
              <a:latin typeface="Times New Roman"/>
              <a:ea typeface="方正细黑一简体"/>
              <a:cs typeface="Courier New"/>
            </a:endParaRPr>
          </a:p>
          <a:p>
            <a:pPr indent="625475" algn="just">
              <a:lnSpc>
                <a:spcPct val="170000"/>
              </a:lnSpc>
            </a:pPr>
            <a:r>
              <a:rPr lang="en-US" altLang="zh-CN" b="1" kern="100" dirty="0" smtClean="0">
                <a:latin typeface="Times New Roman"/>
                <a:ea typeface="方正细黑一简体"/>
                <a:cs typeface="Courier New"/>
              </a:rPr>
              <a:t>(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1)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波的传播速度及方向；</a:t>
            </a:r>
            <a:endParaRPr lang="zh-CN" altLang="zh-CN" b="1" kern="100" dirty="0">
              <a:latin typeface="宋体"/>
              <a:cs typeface="Courier New"/>
            </a:endParaRPr>
          </a:p>
          <a:p>
            <a:pPr indent="625475" algn="just">
              <a:lnSpc>
                <a:spcPct val="170000"/>
              </a:lnSpc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(2)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质点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Q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在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5 s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内通过的路程。</a:t>
            </a:r>
            <a:endParaRPr lang="zh-CN" altLang="zh-CN" b="1" kern="100" dirty="0">
              <a:latin typeface="宋体"/>
              <a:cs typeface="Courier New"/>
            </a:endParaRPr>
          </a:p>
          <a:p>
            <a:pPr indent="625475">
              <a:lnSpc>
                <a:spcPct val="170000"/>
              </a:lnSpc>
            </a:pPr>
            <a:endParaRPr lang="zh-CN" altLang="en-US" b="1" dirty="0"/>
          </a:p>
        </p:txBody>
      </p:sp>
      <p:pic>
        <p:nvPicPr>
          <p:cNvPr id="11266" name="Picture 2" descr="24ELJSWL-217.TIF"/>
          <p:cNvPicPr>
            <a:picLocks noChangeAspect="1" noChangeArrowheads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1243" y="2060848"/>
            <a:ext cx="6840760" cy="24178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62958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对象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44128433"/>
              </p:ext>
            </p:extLst>
          </p:nvPr>
        </p:nvGraphicFramePr>
        <p:xfrm>
          <a:off x="480963" y="386080"/>
          <a:ext cx="11012487" cy="5280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4" name="文档" r:id="rId4" imgW="11107338" imgH="5248806" progId="Word.Document.12">
                  <p:embed/>
                </p:oleObj>
              </mc:Choice>
              <mc:Fallback>
                <p:oleObj name="文档" r:id="rId4" imgW="11107338" imgH="5248806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480963" y="386080"/>
                        <a:ext cx="11012487" cy="52800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对象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81390915"/>
              </p:ext>
            </p:extLst>
          </p:nvPr>
        </p:nvGraphicFramePr>
        <p:xfrm>
          <a:off x="612651" y="3691056"/>
          <a:ext cx="5268912" cy="187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5" name="文档" r:id="rId7" imgW="5269437" imgH="1879661" progId="Word.Document.12">
                  <p:embed/>
                </p:oleObj>
              </mc:Choice>
              <mc:Fallback>
                <p:oleObj name="文档" r:id="rId7" imgW="5269437" imgH="1879661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612651" y="3691056"/>
                        <a:ext cx="5268912" cy="1879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矩形 7"/>
          <p:cNvSpPr/>
          <p:nvPr/>
        </p:nvSpPr>
        <p:spPr>
          <a:xfrm>
            <a:off x="1273051" y="5642664"/>
            <a:ext cx="6705682" cy="7386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800" b="1" kern="100" dirty="0">
                <a:solidFill>
                  <a:srgbClr val="FF0000"/>
                </a:solidFill>
                <a:latin typeface="Times New Roman"/>
                <a:ea typeface="方正细黑一简体"/>
                <a:cs typeface="Times New Roman"/>
              </a:rPr>
              <a:t>答案：</a:t>
            </a:r>
            <a:r>
              <a:rPr lang="en-US" altLang="zh-CN" sz="2800" b="1" kern="100" dirty="0">
                <a:latin typeface="Times New Roman"/>
                <a:ea typeface="方正细黑一简体"/>
                <a:cs typeface="Courier New"/>
              </a:rPr>
              <a:t>(1)4 m/s</a:t>
            </a:r>
            <a:r>
              <a:rPr lang="zh-CN" altLang="zh-CN" sz="2800" b="1" kern="100" dirty="0">
                <a:latin typeface="Times New Roman"/>
                <a:ea typeface="方正细黑一简体"/>
                <a:cs typeface="Times New Roman"/>
              </a:rPr>
              <a:t>　沿</a:t>
            </a:r>
            <a:r>
              <a:rPr lang="en-US" altLang="zh-CN" sz="2800" b="1" i="1" kern="100" dirty="0">
                <a:latin typeface="Times New Roman"/>
                <a:ea typeface="方正细黑一简体"/>
                <a:cs typeface="Courier New"/>
              </a:rPr>
              <a:t>x</a:t>
            </a:r>
            <a:r>
              <a:rPr lang="zh-CN" altLang="zh-CN" sz="2800" b="1" kern="100" dirty="0">
                <a:latin typeface="Times New Roman"/>
                <a:ea typeface="方正细黑一简体"/>
                <a:cs typeface="Times New Roman"/>
              </a:rPr>
              <a:t>轴正方向　</a:t>
            </a:r>
            <a:r>
              <a:rPr lang="en-US" altLang="zh-CN" sz="2800" b="1" kern="100" dirty="0">
                <a:latin typeface="Times New Roman"/>
                <a:ea typeface="方正细黑一简体"/>
                <a:cs typeface="Courier New"/>
              </a:rPr>
              <a:t>(2)100 cm</a:t>
            </a:r>
            <a:endParaRPr lang="zh-CN" altLang="zh-CN" sz="2800" b="1" kern="100" dirty="0">
              <a:effectLst/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val="29629582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矩形 198"/>
          <p:cNvSpPr/>
          <p:nvPr/>
        </p:nvSpPr>
        <p:spPr>
          <a:xfrm>
            <a:off x="0" y="2120253"/>
            <a:ext cx="12192000" cy="2820692"/>
          </a:xfrm>
          <a:prstGeom prst="rect">
            <a:avLst/>
          </a:prstGeom>
          <a:solidFill>
            <a:schemeClr val="accent1">
              <a:lumMod val="7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03" name="平行四边形 202"/>
          <p:cNvSpPr/>
          <p:nvPr/>
        </p:nvSpPr>
        <p:spPr>
          <a:xfrm>
            <a:off x="1094713" y="1949476"/>
            <a:ext cx="3058658" cy="399404"/>
          </a:xfrm>
          <a:prstGeom prst="parallelogram">
            <a:avLst/>
          </a:prstGeom>
          <a:solidFill>
            <a:schemeClr val="accent1">
              <a:lumMod val="40000"/>
              <a:lumOff val="6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04" name="任意多边形 203"/>
          <p:cNvSpPr/>
          <p:nvPr/>
        </p:nvSpPr>
        <p:spPr>
          <a:xfrm>
            <a:off x="9362328" y="4301150"/>
            <a:ext cx="661661" cy="1313835"/>
          </a:xfrm>
          <a:custGeom>
            <a:avLst/>
            <a:gdLst>
              <a:gd name="connsiteX0" fmla="*/ 260195 w 524147"/>
              <a:gd name="connsiteY0" fmla="*/ 0 h 1040778"/>
              <a:gd name="connsiteX1" fmla="*/ 524147 w 524147"/>
              <a:gd name="connsiteY1" fmla="*/ 0 h 1040778"/>
              <a:gd name="connsiteX2" fmla="*/ 263952 w 524147"/>
              <a:gd name="connsiteY2" fmla="*/ 1040778 h 1040778"/>
              <a:gd name="connsiteX3" fmla="*/ 0 w 524147"/>
              <a:gd name="connsiteY3" fmla="*/ 1040778 h 10407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4147" h="1040778">
                <a:moveTo>
                  <a:pt x="260195" y="0"/>
                </a:moveTo>
                <a:lnTo>
                  <a:pt x="524147" y="0"/>
                </a:lnTo>
                <a:lnTo>
                  <a:pt x="263952" y="1040778"/>
                </a:lnTo>
                <a:lnTo>
                  <a:pt x="0" y="1040778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05" name="任意多边形 204"/>
          <p:cNvSpPr/>
          <p:nvPr/>
        </p:nvSpPr>
        <p:spPr>
          <a:xfrm>
            <a:off x="9784960" y="4301150"/>
            <a:ext cx="661661" cy="1313835"/>
          </a:xfrm>
          <a:custGeom>
            <a:avLst/>
            <a:gdLst>
              <a:gd name="connsiteX0" fmla="*/ 260195 w 524147"/>
              <a:gd name="connsiteY0" fmla="*/ 0 h 1040778"/>
              <a:gd name="connsiteX1" fmla="*/ 524147 w 524147"/>
              <a:gd name="connsiteY1" fmla="*/ 0 h 1040778"/>
              <a:gd name="connsiteX2" fmla="*/ 263952 w 524147"/>
              <a:gd name="connsiteY2" fmla="*/ 1040778 h 1040778"/>
              <a:gd name="connsiteX3" fmla="*/ 0 w 524147"/>
              <a:gd name="connsiteY3" fmla="*/ 1040778 h 10407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4147" h="1040778">
                <a:moveTo>
                  <a:pt x="260195" y="0"/>
                </a:moveTo>
                <a:lnTo>
                  <a:pt x="524147" y="0"/>
                </a:lnTo>
                <a:lnTo>
                  <a:pt x="263952" y="1040778"/>
                </a:lnTo>
                <a:lnTo>
                  <a:pt x="0" y="1040778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06" name="任意多边形 205"/>
          <p:cNvSpPr/>
          <p:nvPr/>
        </p:nvSpPr>
        <p:spPr>
          <a:xfrm>
            <a:off x="10207593" y="4301150"/>
            <a:ext cx="661661" cy="1313835"/>
          </a:xfrm>
          <a:custGeom>
            <a:avLst/>
            <a:gdLst>
              <a:gd name="connsiteX0" fmla="*/ 260195 w 524147"/>
              <a:gd name="connsiteY0" fmla="*/ 0 h 1040778"/>
              <a:gd name="connsiteX1" fmla="*/ 524147 w 524147"/>
              <a:gd name="connsiteY1" fmla="*/ 0 h 1040778"/>
              <a:gd name="connsiteX2" fmla="*/ 263952 w 524147"/>
              <a:gd name="connsiteY2" fmla="*/ 1040778 h 1040778"/>
              <a:gd name="connsiteX3" fmla="*/ 0 w 524147"/>
              <a:gd name="connsiteY3" fmla="*/ 1040778 h 10407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4147" h="1040778">
                <a:moveTo>
                  <a:pt x="260195" y="0"/>
                </a:moveTo>
                <a:lnTo>
                  <a:pt x="524147" y="0"/>
                </a:lnTo>
                <a:lnTo>
                  <a:pt x="263952" y="1040778"/>
                </a:lnTo>
                <a:lnTo>
                  <a:pt x="0" y="1040778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07" name="任意多边形 206"/>
          <p:cNvSpPr/>
          <p:nvPr/>
        </p:nvSpPr>
        <p:spPr>
          <a:xfrm>
            <a:off x="10630227" y="4301150"/>
            <a:ext cx="661661" cy="1313835"/>
          </a:xfrm>
          <a:custGeom>
            <a:avLst/>
            <a:gdLst>
              <a:gd name="connsiteX0" fmla="*/ 260195 w 524147"/>
              <a:gd name="connsiteY0" fmla="*/ 0 h 1040778"/>
              <a:gd name="connsiteX1" fmla="*/ 524147 w 524147"/>
              <a:gd name="connsiteY1" fmla="*/ 0 h 1040778"/>
              <a:gd name="connsiteX2" fmla="*/ 263952 w 524147"/>
              <a:gd name="connsiteY2" fmla="*/ 1040778 h 1040778"/>
              <a:gd name="connsiteX3" fmla="*/ 0 w 524147"/>
              <a:gd name="connsiteY3" fmla="*/ 1040778 h 10407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4147" h="1040778">
                <a:moveTo>
                  <a:pt x="260195" y="0"/>
                </a:moveTo>
                <a:lnTo>
                  <a:pt x="524147" y="0"/>
                </a:lnTo>
                <a:lnTo>
                  <a:pt x="263952" y="1040778"/>
                </a:lnTo>
                <a:lnTo>
                  <a:pt x="0" y="1040778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08" name="任意多边形 207"/>
          <p:cNvSpPr/>
          <p:nvPr/>
        </p:nvSpPr>
        <p:spPr>
          <a:xfrm>
            <a:off x="9208610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09" name="任意多边形 208"/>
          <p:cNvSpPr/>
          <p:nvPr/>
        </p:nvSpPr>
        <p:spPr>
          <a:xfrm>
            <a:off x="909702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10" name="任意多边形 209"/>
          <p:cNvSpPr/>
          <p:nvPr/>
        </p:nvSpPr>
        <p:spPr>
          <a:xfrm>
            <a:off x="8985444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11" name="任意多边形 210"/>
          <p:cNvSpPr/>
          <p:nvPr/>
        </p:nvSpPr>
        <p:spPr>
          <a:xfrm>
            <a:off x="887385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12" name="任意多边形 211"/>
          <p:cNvSpPr/>
          <p:nvPr/>
        </p:nvSpPr>
        <p:spPr>
          <a:xfrm>
            <a:off x="8762274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13" name="任意多边形 212"/>
          <p:cNvSpPr/>
          <p:nvPr/>
        </p:nvSpPr>
        <p:spPr>
          <a:xfrm>
            <a:off x="865068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14" name="任意多边形 213"/>
          <p:cNvSpPr/>
          <p:nvPr/>
        </p:nvSpPr>
        <p:spPr>
          <a:xfrm>
            <a:off x="8539104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15" name="任意多边形 214"/>
          <p:cNvSpPr/>
          <p:nvPr/>
        </p:nvSpPr>
        <p:spPr>
          <a:xfrm>
            <a:off x="842751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16" name="任意多边形 215"/>
          <p:cNvSpPr/>
          <p:nvPr/>
        </p:nvSpPr>
        <p:spPr>
          <a:xfrm>
            <a:off x="8315934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17" name="任意多边形 216"/>
          <p:cNvSpPr/>
          <p:nvPr/>
        </p:nvSpPr>
        <p:spPr>
          <a:xfrm>
            <a:off x="820434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18" name="任意多边形 217"/>
          <p:cNvSpPr/>
          <p:nvPr/>
        </p:nvSpPr>
        <p:spPr>
          <a:xfrm>
            <a:off x="8092764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19" name="任意多边形 218"/>
          <p:cNvSpPr/>
          <p:nvPr/>
        </p:nvSpPr>
        <p:spPr>
          <a:xfrm>
            <a:off x="798117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20" name="任意多边形 219"/>
          <p:cNvSpPr/>
          <p:nvPr/>
        </p:nvSpPr>
        <p:spPr>
          <a:xfrm>
            <a:off x="7869594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21" name="任意多边形 220"/>
          <p:cNvSpPr/>
          <p:nvPr/>
        </p:nvSpPr>
        <p:spPr>
          <a:xfrm>
            <a:off x="775800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22" name="任意多边形 221"/>
          <p:cNvSpPr/>
          <p:nvPr/>
        </p:nvSpPr>
        <p:spPr>
          <a:xfrm>
            <a:off x="7646424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23" name="任意多边形 222"/>
          <p:cNvSpPr/>
          <p:nvPr/>
        </p:nvSpPr>
        <p:spPr>
          <a:xfrm>
            <a:off x="753483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24" name="任意多边形 223"/>
          <p:cNvSpPr/>
          <p:nvPr/>
        </p:nvSpPr>
        <p:spPr>
          <a:xfrm>
            <a:off x="7423254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25" name="任意多边形 224"/>
          <p:cNvSpPr/>
          <p:nvPr/>
        </p:nvSpPr>
        <p:spPr>
          <a:xfrm>
            <a:off x="731166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26" name="任意多边形 225"/>
          <p:cNvSpPr/>
          <p:nvPr/>
        </p:nvSpPr>
        <p:spPr>
          <a:xfrm>
            <a:off x="7200084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27" name="任意多边形 226"/>
          <p:cNvSpPr/>
          <p:nvPr/>
        </p:nvSpPr>
        <p:spPr>
          <a:xfrm>
            <a:off x="708849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28" name="任意多边形 227"/>
          <p:cNvSpPr/>
          <p:nvPr/>
        </p:nvSpPr>
        <p:spPr>
          <a:xfrm>
            <a:off x="6976914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29" name="任意多边形 228"/>
          <p:cNvSpPr/>
          <p:nvPr/>
        </p:nvSpPr>
        <p:spPr>
          <a:xfrm>
            <a:off x="686532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30" name="任意多边形 229"/>
          <p:cNvSpPr/>
          <p:nvPr/>
        </p:nvSpPr>
        <p:spPr>
          <a:xfrm>
            <a:off x="6753744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31" name="任意多边形 230"/>
          <p:cNvSpPr/>
          <p:nvPr/>
        </p:nvSpPr>
        <p:spPr>
          <a:xfrm>
            <a:off x="664215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32" name="任意多边形 231"/>
          <p:cNvSpPr/>
          <p:nvPr/>
        </p:nvSpPr>
        <p:spPr>
          <a:xfrm>
            <a:off x="6530574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33" name="任意多边形 232"/>
          <p:cNvSpPr/>
          <p:nvPr/>
        </p:nvSpPr>
        <p:spPr>
          <a:xfrm>
            <a:off x="641898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34" name="任意多边形 233"/>
          <p:cNvSpPr/>
          <p:nvPr/>
        </p:nvSpPr>
        <p:spPr>
          <a:xfrm>
            <a:off x="6307404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35" name="任意多边形 234"/>
          <p:cNvSpPr/>
          <p:nvPr/>
        </p:nvSpPr>
        <p:spPr>
          <a:xfrm>
            <a:off x="619581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36" name="任意多边形 235"/>
          <p:cNvSpPr/>
          <p:nvPr/>
        </p:nvSpPr>
        <p:spPr>
          <a:xfrm>
            <a:off x="6084234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37" name="任意多边形 236"/>
          <p:cNvSpPr/>
          <p:nvPr/>
        </p:nvSpPr>
        <p:spPr>
          <a:xfrm>
            <a:off x="597264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grpSp>
        <p:nvGrpSpPr>
          <p:cNvPr id="238" name="组合 237"/>
          <p:cNvGrpSpPr/>
          <p:nvPr/>
        </p:nvGrpSpPr>
        <p:grpSpPr>
          <a:xfrm>
            <a:off x="43309" y="1787405"/>
            <a:ext cx="1106331" cy="254302"/>
            <a:chOff x="-115731" y="1766100"/>
            <a:chExt cx="1106331" cy="254302"/>
          </a:xfrm>
          <a:solidFill>
            <a:schemeClr val="accent1">
              <a:lumMod val="20000"/>
              <a:lumOff val="80000"/>
            </a:schemeClr>
          </a:solidFill>
        </p:grpSpPr>
        <p:sp>
          <p:nvSpPr>
            <p:cNvPr id="239" name="任意多边形 238"/>
            <p:cNvSpPr/>
            <p:nvPr/>
          </p:nvSpPr>
          <p:spPr>
            <a:xfrm>
              <a:off x="359221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</a:endParaRPr>
            </a:p>
          </p:txBody>
        </p:sp>
        <p:sp>
          <p:nvSpPr>
            <p:cNvPr id="240" name="任意多边形 239"/>
            <p:cNvSpPr/>
            <p:nvPr/>
          </p:nvSpPr>
          <p:spPr>
            <a:xfrm>
              <a:off x="299852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</a:endParaRPr>
            </a:p>
          </p:txBody>
        </p:sp>
        <p:sp>
          <p:nvSpPr>
            <p:cNvPr id="241" name="任意多边形 240"/>
            <p:cNvSpPr/>
            <p:nvPr/>
          </p:nvSpPr>
          <p:spPr>
            <a:xfrm>
              <a:off x="240483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</a:endParaRPr>
            </a:p>
          </p:txBody>
        </p:sp>
        <p:sp>
          <p:nvSpPr>
            <p:cNvPr id="242" name="任意多边形 241"/>
            <p:cNvSpPr/>
            <p:nvPr/>
          </p:nvSpPr>
          <p:spPr>
            <a:xfrm>
              <a:off x="181114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</a:endParaRPr>
            </a:p>
          </p:txBody>
        </p:sp>
        <p:sp>
          <p:nvSpPr>
            <p:cNvPr id="243" name="任意多边形 242"/>
            <p:cNvSpPr/>
            <p:nvPr/>
          </p:nvSpPr>
          <p:spPr>
            <a:xfrm>
              <a:off x="121745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</a:endParaRPr>
            </a:p>
          </p:txBody>
        </p:sp>
        <p:sp>
          <p:nvSpPr>
            <p:cNvPr id="244" name="任意多边形 243"/>
            <p:cNvSpPr/>
            <p:nvPr/>
          </p:nvSpPr>
          <p:spPr>
            <a:xfrm>
              <a:off x="62376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</a:endParaRPr>
            </a:p>
          </p:txBody>
        </p:sp>
        <p:sp>
          <p:nvSpPr>
            <p:cNvPr id="245" name="任意多边形 244"/>
            <p:cNvSpPr/>
            <p:nvPr/>
          </p:nvSpPr>
          <p:spPr>
            <a:xfrm>
              <a:off x="3007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</a:endParaRPr>
            </a:p>
          </p:txBody>
        </p:sp>
        <p:sp>
          <p:nvSpPr>
            <p:cNvPr id="246" name="任意多边形 245"/>
            <p:cNvSpPr/>
            <p:nvPr/>
          </p:nvSpPr>
          <p:spPr>
            <a:xfrm>
              <a:off x="-56362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</a:endParaRPr>
            </a:p>
          </p:txBody>
        </p:sp>
        <p:sp>
          <p:nvSpPr>
            <p:cNvPr id="247" name="任意多边形 246"/>
            <p:cNvSpPr/>
            <p:nvPr/>
          </p:nvSpPr>
          <p:spPr>
            <a:xfrm>
              <a:off x="-115731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</a:endParaRPr>
            </a:p>
          </p:txBody>
        </p:sp>
        <p:sp>
          <p:nvSpPr>
            <p:cNvPr id="248" name="任意多边形 247"/>
            <p:cNvSpPr/>
            <p:nvPr/>
          </p:nvSpPr>
          <p:spPr>
            <a:xfrm>
              <a:off x="893538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</a:endParaRPr>
            </a:p>
          </p:txBody>
        </p:sp>
        <p:sp>
          <p:nvSpPr>
            <p:cNvPr id="249" name="任意多边形 248"/>
            <p:cNvSpPr/>
            <p:nvPr/>
          </p:nvSpPr>
          <p:spPr>
            <a:xfrm>
              <a:off x="834173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</a:endParaRPr>
            </a:p>
          </p:txBody>
        </p:sp>
        <p:sp>
          <p:nvSpPr>
            <p:cNvPr id="250" name="任意多边形 249"/>
            <p:cNvSpPr/>
            <p:nvPr/>
          </p:nvSpPr>
          <p:spPr>
            <a:xfrm>
              <a:off x="774804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</a:endParaRPr>
            </a:p>
          </p:txBody>
        </p:sp>
        <p:sp>
          <p:nvSpPr>
            <p:cNvPr id="251" name="任意多边形 250"/>
            <p:cNvSpPr/>
            <p:nvPr/>
          </p:nvSpPr>
          <p:spPr>
            <a:xfrm>
              <a:off x="715435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</a:endParaRPr>
            </a:p>
          </p:txBody>
        </p:sp>
        <p:sp>
          <p:nvSpPr>
            <p:cNvPr id="252" name="任意多边形 251"/>
            <p:cNvSpPr/>
            <p:nvPr/>
          </p:nvSpPr>
          <p:spPr>
            <a:xfrm>
              <a:off x="656066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</a:endParaRPr>
            </a:p>
          </p:txBody>
        </p:sp>
        <p:sp>
          <p:nvSpPr>
            <p:cNvPr id="253" name="任意多边形 252"/>
            <p:cNvSpPr/>
            <p:nvPr/>
          </p:nvSpPr>
          <p:spPr>
            <a:xfrm>
              <a:off x="596697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</a:endParaRPr>
            </a:p>
          </p:txBody>
        </p:sp>
        <p:sp>
          <p:nvSpPr>
            <p:cNvPr id="254" name="任意多边形 253"/>
            <p:cNvSpPr/>
            <p:nvPr/>
          </p:nvSpPr>
          <p:spPr>
            <a:xfrm>
              <a:off x="537328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</a:endParaRPr>
            </a:p>
          </p:txBody>
        </p:sp>
        <p:sp>
          <p:nvSpPr>
            <p:cNvPr id="255" name="任意多边形 254"/>
            <p:cNvSpPr/>
            <p:nvPr/>
          </p:nvSpPr>
          <p:spPr>
            <a:xfrm>
              <a:off x="477959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</a:endParaRPr>
            </a:p>
          </p:txBody>
        </p:sp>
        <p:sp>
          <p:nvSpPr>
            <p:cNvPr id="256" name="任意多边形 255"/>
            <p:cNvSpPr/>
            <p:nvPr/>
          </p:nvSpPr>
          <p:spPr>
            <a:xfrm>
              <a:off x="418590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</a:endParaRPr>
            </a:p>
          </p:txBody>
        </p:sp>
      </p:grpSp>
      <p:sp>
        <p:nvSpPr>
          <p:cNvPr id="257" name="矩形 256"/>
          <p:cNvSpPr/>
          <p:nvPr/>
        </p:nvSpPr>
        <p:spPr>
          <a:xfrm>
            <a:off x="799154" y="2685545"/>
            <a:ext cx="8779581" cy="1292662"/>
          </a:xfrm>
          <a:prstGeom prst="rect">
            <a:avLst/>
          </a:prstGeom>
          <a:ln>
            <a:noFill/>
          </a:ln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30000"/>
              </a:lnSpc>
              <a:defRPr/>
            </a:pPr>
            <a:r>
              <a:rPr lang="zh-CN" altLang="en-US" sz="6000" b="1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本课结束</a:t>
            </a:r>
          </a:p>
        </p:txBody>
      </p:sp>
      <p:sp>
        <p:nvSpPr>
          <p:cNvPr id="258" name="矩形 257"/>
          <p:cNvSpPr/>
          <p:nvPr/>
        </p:nvSpPr>
        <p:spPr>
          <a:xfrm>
            <a:off x="3669971" y="4149080"/>
            <a:ext cx="6100024" cy="507831"/>
          </a:xfrm>
          <a:prstGeom prst="rect">
            <a:avLst/>
          </a:prstGeom>
          <a:ln>
            <a:noFill/>
          </a:ln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lvl="0" defTabSz="1218565"/>
            <a:r>
              <a:rPr lang="zh-CN" altLang="en-US" sz="2400" b="1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更多精彩内容请登录：</a:t>
            </a:r>
            <a:r>
              <a:rPr lang="en-US" altLang="zh-CN" sz="2700" b="1" dirty="0" smtClean="0">
                <a:solidFill>
                  <a:prstClr val="white"/>
                </a:solidFill>
                <a:latin typeface="Times New Roman" panose="02020603050405020304" pitchFamily="18" charset="0"/>
                <a:ea typeface="微软雅黑" pitchFamily="34" charset="-122"/>
                <a:cs typeface="Times New Roman" panose="02020603050405020304" pitchFamily="18" charset="0"/>
              </a:rPr>
              <a:t>www.zghkt.cn</a:t>
            </a:r>
            <a:endParaRPr lang="zh-CN" altLang="en-US" sz="2700" b="1" dirty="0">
              <a:solidFill>
                <a:prstClr val="white"/>
              </a:solidFill>
              <a:latin typeface="Times New Roman" panose="02020603050405020304" pitchFamily="18" charset="0"/>
              <a:ea typeface="微软雅黑" pitchFamily="34" charset="-122"/>
              <a:cs typeface="Times New Roman" panose="02020603050405020304" pitchFamily="18" charset="0"/>
            </a:endParaRPr>
          </a:p>
        </p:txBody>
      </p:sp>
      <p:pic>
        <p:nvPicPr>
          <p:cNvPr id="62" name="Picture 2" descr="\\Rm-美编\本地磁盘（F）\1一帆融媒公司文件\企业文化相关资料\LOGO\023.jpg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75098" y="188640"/>
            <a:ext cx="2608169" cy="1152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769504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5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50" fill="hold"/>
                                        <p:tgtEl>
                                          <p:spTgt spid="2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2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250" fill="hold"/>
                                        <p:tgtEl>
                                          <p:spTgt spid="2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250" fill="hold"/>
                                        <p:tgtEl>
                                          <p:spTgt spid="2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250" fill="hold"/>
                                        <p:tgtEl>
                                          <p:spTgt spid="2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250" fill="hold"/>
                                        <p:tgtEl>
                                          <p:spTgt spid="2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250" fill="hold"/>
                                        <p:tgtEl>
                                          <p:spTgt spid="2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250" fill="hold"/>
                                        <p:tgtEl>
                                          <p:spTgt spid="2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250" fill="hold"/>
                                        <p:tgtEl>
                                          <p:spTgt spid="2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250" fill="hold"/>
                                        <p:tgtEl>
                                          <p:spTgt spid="2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250" fill="hold"/>
                                        <p:tgtEl>
                                          <p:spTgt spid="2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250" fill="hold"/>
                                        <p:tgtEl>
                                          <p:spTgt spid="2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250" fill="hold"/>
                                        <p:tgtEl>
                                          <p:spTgt spid="2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250" fill="hold"/>
                                        <p:tgtEl>
                                          <p:spTgt spid="2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250" fill="hold"/>
                                        <p:tgtEl>
                                          <p:spTgt spid="2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250" fill="hold"/>
                                        <p:tgtEl>
                                          <p:spTgt spid="2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250" fill="hold"/>
                                        <p:tgtEl>
                                          <p:spTgt spid="2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250" fill="hold"/>
                                        <p:tgtEl>
                                          <p:spTgt spid="2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250" fill="hold"/>
                                        <p:tgtEl>
                                          <p:spTgt spid="2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250" fill="hold"/>
                                        <p:tgtEl>
                                          <p:spTgt spid="2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250" fill="hold"/>
                                        <p:tgtEl>
                                          <p:spTgt spid="2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250" fill="hold"/>
                                        <p:tgtEl>
                                          <p:spTgt spid="2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250" fill="hold"/>
                                        <p:tgtEl>
                                          <p:spTgt spid="2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250" fill="hold"/>
                                        <p:tgtEl>
                                          <p:spTgt spid="2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250" fill="hold"/>
                                        <p:tgtEl>
                                          <p:spTgt spid="2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250" fill="hold"/>
                                        <p:tgtEl>
                                          <p:spTgt spid="2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250" fill="hold"/>
                                        <p:tgtEl>
                                          <p:spTgt spid="2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250" fill="hold"/>
                                        <p:tgtEl>
                                          <p:spTgt spid="2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250" fill="hold"/>
                                        <p:tgtEl>
                                          <p:spTgt spid="2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250" fill="hold"/>
                                        <p:tgtEl>
                                          <p:spTgt spid="2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250" fill="hold"/>
                                        <p:tgtEl>
                                          <p:spTgt spid="2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250" fill="hold"/>
                                        <p:tgtEl>
                                          <p:spTgt spid="2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250" fill="hold"/>
                                        <p:tgtEl>
                                          <p:spTgt spid="2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250" fill="hold"/>
                                        <p:tgtEl>
                                          <p:spTgt spid="2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250" fill="hold"/>
                                        <p:tgtEl>
                                          <p:spTgt spid="2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250" fill="hold"/>
                                        <p:tgtEl>
                                          <p:spTgt spid="2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250" fill="hold"/>
                                        <p:tgtEl>
                                          <p:spTgt spid="2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250" fill="hold"/>
                                        <p:tgtEl>
                                          <p:spTgt spid="2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250" fill="hold"/>
                                        <p:tgtEl>
                                          <p:spTgt spid="2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250" fill="hold"/>
                                        <p:tgtEl>
                                          <p:spTgt spid="2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250" fill="hold"/>
                                        <p:tgtEl>
                                          <p:spTgt spid="2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250" fill="hold"/>
                                        <p:tgtEl>
                                          <p:spTgt spid="2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250" fill="hold"/>
                                        <p:tgtEl>
                                          <p:spTgt spid="2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250" fill="hold"/>
                                        <p:tgtEl>
                                          <p:spTgt spid="2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0" dur="250" fill="hold"/>
                                        <p:tgtEl>
                                          <p:spTgt spid="2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1" dur="250" fill="hold"/>
                                        <p:tgtEl>
                                          <p:spTgt spid="2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4" dur="250" fill="hold"/>
                                        <p:tgtEl>
                                          <p:spTgt spid="2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5" dur="250" fill="hold"/>
                                        <p:tgtEl>
                                          <p:spTgt spid="2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8" dur="250" fill="hold"/>
                                        <p:tgtEl>
                                          <p:spTgt spid="2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9" dur="250" fill="hold"/>
                                        <p:tgtEl>
                                          <p:spTgt spid="2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2" dur="250" fill="hold"/>
                                        <p:tgtEl>
                                          <p:spTgt spid="2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3" dur="250" fill="hold"/>
                                        <p:tgtEl>
                                          <p:spTgt spid="2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6" dur="250" fill="hold"/>
                                        <p:tgtEl>
                                          <p:spTgt spid="2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7" dur="250" fill="hold"/>
                                        <p:tgtEl>
                                          <p:spTgt spid="2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0" dur="250" fill="hold"/>
                                        <p:tgtEl>
                                          <p:spTgt spid="2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1" dur="250" fill="hold"/>
                                        <p:tgtEl>
                                          <p:spTgt spid="2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4" dur="250" fill="hold"/>
                                        <p:tgtEl>
                                          <p:spTgt spid="2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5" dur="250" fill="hold"/>
                                        <p:tgtEl>
                                          <p:spTgt spid="2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8" dur="250" fill="hold"/>
                                        <p:tgtEl>
                                          <p:spTgt spid="2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9" dur="250" fill="hold"/>
                                        <p:tgtEl>
                                          <p:spTgt spid="2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2" dur="250" fill="hold"/>
                                        <p:tgtEl>
                                          <p:spTgt spid="2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3" dur="250" fill="hold"/>
                                        <p:tgtEl>
                                          <p:spTgt spid="2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6" dur="250" fill="hold"/>
                                        <p:tgtEl>
                                          <p:spTgt spid="2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7" dur="250" fill="hold"/>
                                        <p:tgtEl>
                                          <p:spTgt spid="2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0" dur="250" fill="hold"/>
                                        <p:tgtEl>
                                          <p:spTgt spid="2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1" dur="250" fill="hold"/>
                                        <p:tgtEl>
                                          <p:spTgt spid="2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4" dur="250" fill="hold"/>
                                        <p:tgtEl>
                                          <p:spTgt spid="2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5" dur="250" fill="hold"/>
                                        <p:tgtEl>
                                          <p:spTgt spid="2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8" dur="250" fill="hold"/>
                                        <p:tgtEl>
                                          <p:spTgt spid="2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9" dur="250" fill="hold"/>
                                        <p:tgtEl>
                                          <p:spTgt spid="2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2" dur="250" fill="hold"/>
                                        <p:tgtEl>
                                          <p:spTgt spid="2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3" dur="250" fill="hold"/>
                                        <p:tgtEl>
                                          <p:spTgt spid="2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4" fill="hold">
                            <p:stCondLst>
                              <p:cond delay="750"/>
                            </p:stCondLst>
                            <p:childTnLst>
                              <p:par>
                                <p:cTn id="15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7" dur="250"/>
                                        <p:tgtEl>
                                          <p:spTgt spid="2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8" fill="hold">
                            <p:stCondLst>
                              <p:cond delay="1000"/>
                            </p:stCondLst>
                            <p:childTnLst>
                              <p:par>
                                <p:cTn id="15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1" dur="250"/>
                                        <p:tgtEl>
                                          <p:spTgt spid="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9" grpId="0" animBg="1"/>
      <p:bldP spid="203" grpId="0" animBg="1"/>
      <p:bldP spid="204" grpId="0" animBg="1"/>
      <p:bldP spid="205" grpId="0" animBg="1"/>
      <p:bldP spid="206" grpId="0" animBg="1"/>
      <p:bldP spid="207" grpId="0" animBg="1"/>
      <p:bldP spid="208" grpId="0" animBg="1"/>
      <p:bldP spid="209" grpId="0" animBg="1"/>
      <p:bldP spid="210" grpId="0" animBg="1"/>
      <p:bldP spid="211" grpId="0" animBg="1"/>
      <p:bldP spid="212" grpId="0" animBg="1"/>
      <p:bldP spid="213" grpId="0" animBg="1"/>
      <p:bldP spid="214" grpId="0" animBg="1"/>
      <p:bldP spid="215" grpId="0" animBg="1"/>
      <p:bldP spid="216" grpId="0" animBg="1"/>
      <p:bldP spid="217" grpId="0" animBg="1"/>
      <p:bldP spid="218" grpId="0" animBg="1"/>
      <p:bldP spid="219" grpId="0" animBg="1"/>
      <p:bldP spid="220" grpId="0" animBg="1"/>
      <p:bldP spid="221" grpId="0" animBg="1"/>
      <p:bldP spid="222" grpId="0" animBg="1"/>
      <p:bldP spid="223" grpId="0" animBg="1"/>
      <p:bldP spid="224" grpId="0" animBg="1"/>
      <p:bldP spid="225" grpId="0" animBg="1"/>
      <p:bldP spid="226" grpId="0" animBg="1"/>
      <p:bldP spid="227" grpId="0" animBg="1"/>
      <p:bldP spid="228" grpId="0" animBg="1"/>
      <p:bldP spid="229" grpId="0" animBg="1"/>
      <p:bldP spid="230" grpId="0" animBg="1"/>
      <p:bldP spid="231" grpId="0" animBg="1"/>
      <p:bldP spid="232" grpId="0" animBg="1"/>
      <p:bldP spid="233" grpId="0" animBg="1"/>
      <p:bldP spid="234" grpId="0" animBg="1"/>
      <p:bldP spid="235" grpId="0" animBg="1"/>
      <p:bldP spid="236" grpId="0" animBg="1"/>
      <p:bldP spid="237" grpId="0" animBg="1"/>
      <p:bldP spid="257" grpId="0"/>
      <p:bldP spid="258" grpId="0"/>
    </p:bldLst>
  </p:timing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846</TotalTime>
  <Words>792</Words>
  <Application>Microsoft Office PowerPoint</Application>
  <PresentationFormat>自定义</PresentationFormat>
  <Paragraphs>47</Paragraphs>
  <Slides>14</Slides>
  <Notes>0</Notes>
  <HiddenSlides>0</HiddenSlides>
  <MMClips>0</MMClips>
  <ScaleCrop>false</ScaleCrop>
  <HeadingPairs>
    <vt:vector size="6" baseType="variant"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14</vt:i4>
      </vt:variant>
    </vt:vector>
  </HeadingPairs>
  <TitlesOfParts>
    <vt:vector size="16" baseType="lpstr">
      <vt:lpstr>Office 主题​​</vt:lpstr>
      <vt:lpstr>文档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xb21cn</dc:creator>
  <cp:lastModifiedBy>xb21cn</cp:lastModifiedBy>
  <cp:revision>131</cp:revision>
  <dcterms:created xsi:type="dcterms:W3CDTF">2021-04-02T06:41:31Z</dcterms:created>
  <dcterms:modified xsi:type="dcterms:W3CDTF">2023-11-28T08:07:37Z</dcterms:modified>
</cp:coreProperties>
</file>